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Robot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20" Type="http://schemas.openxmlformats.org/officeDocument/2006/relationships/slide" Target="slides/slide15.xml"/><Relationship Id="rId42" Type="http://schemas.openxmlformats.org/officeDocument/2006/relationships/font" Target="fonts/Roboto-boldItalic.fntdata"/><Relationship Id="rId41" Type="http://schemas.openxmlformats.org/officeDocument/2006/relationships/font" Target="fonts/Roboto-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f62a4f47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f62a4f475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f62a4f475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f62a4f475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f62a4f475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f62a4f475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f62a4f475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f62a4f475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f62a4f475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f62a4f475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50">
                <a:solidFill>
                  <a:srgbClr val="373A3C"/>
                </a:solidFill>
                <a:latin typeface="Roboto"/>
                <a:ea typeface="Roboto"/>
                <a:cs typeface="Roboto"/>
                <a:sym typeface="Roboto"/>
              </a:rPr>
              <a:t>First, you must import your data into R. This typically means that you take data stored in a file, database, or web application programming interface (API) and load it into a data frame in R. If you can’t get your data into R, you can’t do data science on it!</a:t>
            </a:r>
            <a:endParaRPr sz="1350">
              <a:solidFill>
                <a:srgbClr val="373A3C"/>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350">
                <a:solidFill>
                  <a:srgbClr val="373A3C"/>
                </a:solidFill>
                <a:latin typeface="Roboto"/>
                <a:ea typeface="Roboto"/>
                <a:cs typeface="Roboto"/>
                <a:sym typeface="Roboto"/>
              </a:rPr>
              <a:t>Once you’ve imported your data, it is a good idea to tidy it. Tidying your data means storing it in a consistent form that matches the semantics of the dataset with how it is stored. In brief, when your data is tidy, each column is a variable, and each row is an observation. Tidy data is important because the consistent structure lets you focus your efforts on answering questions about the data, not fighting to get the data into the right form for different functions.</a:t>
            </a:r>
            <a:endParaRPr sz="1350">
              <a:solidFill>
                <a:srgbClr val="373A3C"/>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350">
                <a:solidFill>
                  <a:srgbClr val="373A3C"/>
                </a:solidFill>
                <a:latin typeface="Roboto"/>
                <a:ea typeface="Roboto"/>
                <a:cs typeface="Roboto"/>
                <a:sym typeface="Roboto"/>
              </a:rPr>
              <a:t>Once you have tidy data, a common next step is to transform it. Transformation includes narrowing in on observations of interest (like all people in one city or all data from the last year), creating new variables that are functions of existing variables (like computing speed from distance and time), and calculating a set of summary statistics (like counts or means). Together, tidying and transforming are called wrangling because getting your data in a form that’s natural to work with often feels like a fight!</a:t>
            </a:r>
            <a:endParaRPr sz="1350">
              <a:solidFill>
                <a:srgbClr val="373A3C"/>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350">
                <a:solidFill>
                  <a:srgbClr val="373A3C"/>
                </a:solidFill>
                <a:latin typeface="Roboto"/>
                <a:ea typeface="Roboto"/>
                <a:cs typeface="Roboto"/>
                <a:sym typeface="Roboto"/>
              </a:rPr>
              <a:t>Once you have tidy data with the variables you need, there are two main engines of knowledge generation: visualization and modeling. These have complementary strengths and weaknesses, so any real analysis will iterate between them many times.</a:t>
            </a:r>
            <a:endParaRPr sz="1350">
              <a:solidFill>
                <a:srgbClr val="373A3C"/>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350">
                <a:solidFill>
                  <a:srgbClr val="373A3C"/>
                </a:solidFill>
                <a:latin typeface="Roboto"/>
                <a:ea typeface="Roboto"/>
                <a:cs typeface="Roboto"/>
                <a:sym typeface="Roboto"/>
              </a:rPr>
              <a:t>Visualization is a fundamentally human activity. A good visualization will show you things you did not expect or raise new questions about the data. A good visualization might also hint that you’re asking the wrong question or that you need to collect different data. Visualizations can surprise you, and they don’t scale particularly well because they require a human to interpret them.</a:t>
            </a:r>
            <a:endParaRPr sz="1350">
              <a:solidFill>
                <a:srgbClr val="373A3C"/>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350">
                <a:solidFill>
                  <a:srgbClr val="373A3C"/>
                </a:solidFill>
                <a:latin typeface="Roboto"/>
                <a:ea typeface="Roboto"/>
                <a:cs typeface="Roboto"/>
                <a:sym typeface="Roboto"/>
              </a:rPr>
              <a:t>Models are complementary tools to visualization. Once you have made your questions sufficiently precise, you can use a model to answer them. Models are a fundamentally mathematical or computational tool, so they generally scale well. Even when they don’t, it’s usually cheaper to buy more computers than it is to buy more brains! But every model makes assumptions, and by its very nature a model cannot question its own assumptions. That means a model cannot fundamentally surprise you.</a:t>
            </a:r>
            <a:endParaRPr sz="1350">
              <a:solidFill>
                <a:srgbClr val="373A3C"/>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350">
                <a:solidFill>
                  <a:srgbClr val="373A3C"/>
                </a:solidFill>
                <a:latin typeface="Roboto"/>
                <a:ea typeface="Roboto"/>
                <a:cs typeface="Roboto"/>
                <a:sym typeface="Roboto"/>
              </a:rPr>
              <a:t>The last step of data science is communication, an absolutely critical part of any data analysis project. It doesn’t matter how well your models and visualization have led you to understand the data unless you can also communicate your results to others.</a:t>
            </a:r>
            <a:endParaRPr sz="1350">
              <a:solidFill>
                <a:srgbClr val="373A3C"/>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350">
                <a:solidFill>
                  <a:srgbClr val="373A3C"/>
                </a:solidFill>
                <a:latin typeface="Roboto"/>
                <a:ea typeface="Roboto"/>
                <a:cs typeface="Roboto"/>
                <a:sym typeface="Roboto"/>
              </a:rPr>
              <a:t>Surrounding all these tools is programming. Programming is a cross-cutting tool that you use in nearly every part of a data science project. You don’t need to be an expert programmer to be a successful data scientist, but learning more about programming pays off because becoming a better programmer allows you to automate common tasks and solve new problems with greater ease.</a:t>
            </a:r>
            <a:endParaRPr sz="1350">
              <a:solidFill>
                <a:srgbClr val="373A3C"/>
              </a:solidFill>
              <a:latin typeface="Roboto"/>
              <a:ea typeface="Roboto"/>
              <a:cs typeface="Roboto"/>
              <a:sym typeface="Roboto"/>
            </a:endParaRPr>
          </a:p>
          <a:p>
            <a:pPr indent="0" lvl="0" marL="0" rtl="0" algn="l">
              <a:lnSpc>
                <a:spcPct val="115000"/>
              </a:lnSpc>
              <a:spcBef>
                <a:spcPts val="1200"/>
              </a:spcBef>
              <a:spcAft>
                <a:spcPts val="1200"/>
              </a:spcAft>
              <a:buNone/>
            </a:pPr>
            <a:r>
              <a:rPr lang="en" sz="1350">
                <a:solidFill>
                  <a:srgbClr val="373A3C"/>
                </a:solidFill>
                <a:latin typeface="Roboto"/>
                <a:ea typeface="Roboto"/>
                <a:cs typeface="Roboto"/>
                <a:sym typeface="Roboto"/>
              </a:rPr>
              <a:t>You’ll use these tools in every data science project, but they’re not enough for most projects. There’s a rough 80-20 rule at play; you can tackle about 80% of every project using the tools you’ll learn in this book, but you’ll need other tools to tackle the remaining 20%. Throughout this book, we’ll point you to resources where you can learn more.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1193c3f1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1193c3f1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12680fe0b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12680fe0b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1232305ba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1232305ba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118c7e5854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118c7e585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118c7e5854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118c7e5854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118c7e5854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118c7e5854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12680fe0b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12680fe0b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118c7e5854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118c7e5854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118c7e5854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118c7e5854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13b96b5cb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13b96b5cb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13b96b5cb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13b96b5cb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13b96b5cb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13b96b5cb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13b96b5c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13b96b5c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13b96b5cb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13b96b5cb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1232305ba5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1232305ba5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13b96b5cb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13b96b5cb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13b96b5cb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13b96b5cb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12680fe0b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12680fe0b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13b96b5cb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13b96b5cb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118c7e5854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118c7e5854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13b96b5cb3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13b96b5cb3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1232305ba5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1232305ba5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12680fe0b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12680fe0b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118c7e5854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118c7e5854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1232305ba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1232305ba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1232305ba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1232305ba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1232305ba5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1232305ba5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12680fe0b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12680fe0b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s://r4ds.hadley.nz/" TargetMode="Externa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hyperlink" Target="https://r4ds.hadley.nz/data-visualize.ht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8.png"/><Relationship Id="rId4" Type="http://schemas.openxmlformats.org/officeDocument/2006/relationships/hyperlink" Target="https://r4ds.hadley.nz/data-visualize.html" TargetMode="External"/></Relationships>
</file>

<file path=ppt/slides/_rels/slide27.xml.rels><?xml version="1.0" encoding="UTF-8" standalone="yes"?><Relationships xmlns="http://schemas.openxmlformats.org/package/2006/relationships"><Relationship Id="rId11" Type="http://schemas.openxmlformats.org/officeDocument/2006/relationships/hyperlink" Target="https://ggplot2.tidyverse.org/reference/labs.html" TargetMode="External"/><Relationship Id="rId10" Type="http://schemas.openxmlformats.org/officeDocument/2006/relationships/hyperlink" Target="https://ggplot2.tidyverse.org/reference/geom_smooth.html" TargetMode="External"/><Relationship Id="rId13" Type="http://schemas.openxmlformats.org/officeDocument/2006/relationships/hyperlink" Target="https://rdrr.io/pkg/ggthemes/man/colorblind.html" TargetMode="External"/><Relationship Id="rId12" Type="http://schemas.openxmlformats.org/officeDocument/2006/relationships/hyperlink" Target="https://ggplot2.tidyverse.org/reference/labs.html" TargetMode="External"/><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hyperlink" Target="https://ggplot2.tidyverse.org/reference/ggplot.html" TargetMode="External"/><Relationship Id="rId4" Type="http://schemas.openxmlformats.org/officeDocument/2006/relationships/hyperlink" Target="https://ggplot2.tidyverse.org/reference/aes.html" TargetMode="External"/><Relationship Id="rId9" Type="http://schemas.openxmlformats.org/officeDocument/2006/relationships/hyperlink" Target="https://ggplot2.tidyverse.org/reference/geom_smooth.html" TargetMode="External"/><Relationship Id="rId14" Type="http://schemas.openxmlformats.org/officeDocument/2006/relationships/hyperlink" Target="https://rdrr.io/pkg/ggthemes/man/colorblind.html" TargetMode="External"/><Relationship Id="rId5" Type="http://schemas.openxmlformats.org/officeDocument/2006/relationships/hyperlink" Target="https://ggplot2.tidyverse.org/reference/aes.html" TargetMode="External"/><Relationship Id="rId6" Type="http://schemas.openxmlformats.org/officeDocument/2006/relationships/hyperlink" Target="https://ggplot2.tidyverse.org/reference/geom_point.html" TargetMode="External"/><Relationship Id="rId7" Type="http://schemas.openxmlformats.org/officeDocument/2006/relationships/hyperlink" Target="https://ggplot2.tidyverse.org/reference/geom_point.html" TargetMode="External"/><Relationship Id="rId8" Type="http://schemas.openxmlformats.org/officeDocument/2006/relationships/hyperlink" Target="https://ggplot2.tidyverse.org/reference/aes.html"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1" Type="http://schemas.openxmlformats.org/officeDocument/2006/relationships/hyperlink" Target="https://ggplot2.tidyverse.org/reference/labs.html" TargetMode="External"/><Relationship Id="rId10" Type="http://schemas.openxmlformats.org/officeDocument/2006/relationships/hyperlink" Target="https://ggplot2.tidyverse.org/reference/geom_smooth.html" TargetMode="External"/><Relationship Id="rId13" Type="http://schemas.openxmlformats.org/officeDocument/2006/relationships/hyperlink" Target="https://rdrr.io/pkg/ggthemes/man/colorblind.html" TargetMode="External"/><Relationship Id="rId12" Type="http://schemas.openxmlformats.org/officeDocument/2006/relationships/hyperlink" Target="https://ggplot2.tidyverse.org/reference/labs.html" TargetMode="External"/><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hyperlink" Target="https://ggplot2.tidyverse.org/reference/ggplot.html" TargetMode="External"/><Relationship Id="rId4" Type="http://schemas.openxmlformats.org/officeDocument/2006/relationships/hyperlink" Target="https://ggplot2.tidyverse.org/reference/aes.html" TargetMode="External"/><Relationship Id="rId9" Type="http://schemas.openxmlformats.org/officeDocument/2006/relationships/hyperlink" Target="https://ggplot2.tidyverse.org/reference/geom_smooth.html" TargetMode="External"/><Relationship Id="rId14" Type="http://schemas.openxmlformats.org/officeDocument/2006/relationships/hyperlink" Target="https://rdrr.io/pkg/ggthemes/man/colorblind.html" TargetMode="External"/><Relationship Id="rId5" Type="http://schemas.openxmlformats.org/officeDocument/2006/relationships/hyperlink" Target="https://ggplot2.tidyverse.org/reference/aes.html" TargetMode="External"/><Relationship Id="rId6" Type="http://schemas.openxmlformats.org/officeDocument/2006/relationships/hyperlink" Target="https://ggplot2.tidyverse.org/reference/geom_point.html" TargetMode="External"/><Relationship Id="rId7" Type="http://schemas.openxmlformats.org/officeDocument/2006/relationships/hyperlink" Target="https://ggplot2.tidyverse.org/reference/geom_point.html" TargetMode="External"/><Relationship Id="rId8" Type="http://schemas.openxmlformats.org/officeDocument/2006/relationships/hyperlink" Target="https://ggplot2.tidyverse.org/reference/aes.html"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4.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185513" y="518700"/>
            <a:ext cx="8772976" cy="3676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nvSpPr>
        <p:spPr>
          <a:xfrm>
            <a:off x="833375" y="181975"/>
            <a:ext cx="7258200" cy="480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u="sng"/>
              <a:t>Agenda for This Week</a:t>
            </a:r>
            <a:endParaRPr sz="3000" u="sng"/>
          </a:p>
          <a:p>
            <a:pPr indent="0" lvl="0" marL="0" rtl="0" algn="l">
              <a:spcBef>
                <a:spcPts val="0"/>
              </a:spcBef>
              <a:spcAft>
                <a:spcPts val="0"/>
              </a:spcAft>
              <a:buClr>
                <a:schemeClr val="dk1"/>
              </a:buClr>
              <a:buSzPts val="1100"/>
              <a:buFont typeface="Arial"/>
              <a:buNone/>
            </a:pPr>
            <a:r>
              <a:t/>
            </a:r>
            <a:endParaRPr sz="3000">
              <a:solidFill>
                <a:schemeClr val="dk1"/>
              </a:solidFill>
            </a:endParaRPr>
          </a:p>
          <a:p>
            <a:pPr indent="0" lvl="0" marL="0" rtl="0" algn="l">
              <a:spcBef>
                <a:spcPts val="0"/>
              </a:spcBef>
              <a:spcAft>
                <a:spcPts val="0"/>
              </a:spcAft>
              <a:buClr>
                <a:schemeClr val="dk1"/>
              </a:buClr>
              <a:buSzPts val="1100"/>
              <a:buFont typeface="Arial"/>
              <a:buNone/>
            </a:pPr>
            <a:r>
              <a:rPr lang="en" sz="3000">
                <a:solidFill>
                  <a:schemeClr val="dk1"/>
                </a:solidFill>
              </a:rPr>
              <a:t>-Navigating Wickham &amp; Grolemund</a:t>
            </a:r>
            <a:endParaRPr sz="3000">
              <a:solidFill>
                <a:schemeClr val="dk1"/>
              </a:solidFill>
            </a:endParaRPr>
          </a:p>
          <a:p>
            <a:pPr indent="0" lvl="0" marL="0" rtl="0" algn="l">
              <a:spcBef>
                <a:spcPts val="0"/>
              </a:spcBef>
              <a:spcAft>
                <a:spcPts val="0"/>
              </a:spcAft>
              <a:buNone/>
            </a:pPr>
            <a:r>
              <a:rPr lang="en" sz="3000"/>
              <a:t>-Setting up your machine to run R code</a:t>
            </a:r>
            <a:endParaRPr sz="3000"/>
          </a:p>
          <a:p>
            <a:pPr indent="0" lvl="0" marL="0" rtl="0" algn="l">
              <a:spcBef>
                <a:spcPts val="0"/>
              </a:spcBef>
              <a:spcAft>
                <a:spcPts val="0"/>
              </a:spcAft>
              <a:buNone/>
            </a:pPr>
            <a:r>
              <a:rPr lang="en" sz="3000"/>
              <a:t>-Accessing files on Github</a:t>
            </a:r>
            <a:endParaRPr sz="3000"/>
          </a:p>
          <a:p>
            <a:pPr indent="0" lvl="0" marL="0" rtl="0" algn="l">
              <a:spcBef>
                <a:spcPts val="0"/>
              </a:spcBef>
              <a:spcAft>
                <a:spcPts val="0"/>
              </a:spcAft>
              <a:buNone/>
            </a:pPr>
            <a:r>
              <a:rPr lang="en" sz="3000"/>
              <a:t>-Basic R syntax</a:t>
            </a:r>
            <a:endParaRPr sz="3000"/>
          </a:p>
          <a:p>
            <a:pPr indent="0" lvl="0" marL="0" rtl="0" algn="l">
              <a:spcBef>
                <a:spcPts val="0"/>
              </a:spcBef>
              <a:spcAft>
                <a:spcPts val="0"/>
              </a:spcAft>
              <a:buNone/>
            </a:pPr>
            <a:r>
              <a:rPr lang="en" sz="3000"/>
              <a:t>-R packages, package installation</a:t>
            </a:r>
            <a:endParaRPr sz="3000"/>
          </a:p>
          <a:p>
            <a:pPr indent="0" lvl="0" marL="0" rtl="0" algn="l">
              <a:spcBef>
                <a:spcPts val="0"/>
              </a:spcBef>
              <a:spcAft>
                <a:spcPts val="0"/>
              </a:spcAft>
              <a:buNone/>
            </a:pPr>
            <a:r>
              <a:rPr lang="en" sz="3000"/>
              <a:t>-R cheat sheets</a:t>
            </a:r>
            <a:endParaRPr sz="3000"/>
          </a:p>
          <a:p>
            <a:pPr indent="0" lvl="0" marL="0" rtl="0" algn="l">
              <a:spcBef>
                <a:spcPts val="0"/>
              </a:spcBef>
              <a:spcAft>
                <a:spcPts val="0"/>
              </a:spcAft>
              <a:buNone/>
            </a:pPr>
            <a:r>
              <a:rPr lang="en" sz="3000">
                <a:solidFill>
                  <a:schemeClr val="dk1"/>
                </a:solidFill>
              </a:rPr>
              <a:t>-Coding Exercises in Rstudio</a:t>
            </a:r>
            <a:endParaRPr sz="3000">
              <a:solidFill>
                <a:schemeClr val="dk1"/>
              </a:solidFill>
            </a:endParaRPr>
          </a:p>
          <a:p>
            <a:pPr indent="0" lvl="0" marL="0" rtl="0" algn="l">
              <a:spcBef>
                <a:spcPts val="0"/>
              </a:spcBef>
              <a:spcAft>
                <a:spcPts val="0"/>
              </a:spcAft>
              <a:buNone/>
            </a:pPr>
            <a:r>
              <a:rPr lang="en" sz="3000">
                <a:solidFill>
                  <a:schemeClr val="dk1"/>
                </a:solidFill>
              </a:rPr>
              <a:t>-Logistics</a:t>
            </a:r>
            <a:endParaRPr sz="30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3"/>
          <p:cNvSpPr txBox="1"/>
          <p:nvPr/>
        </p:nvSpPr>
        <p:spPr>
          <a:xfrm>
            <a:off x="1457575" y="310800"/>
            <a:ext cx="5802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u="sng">
                <a:solidFill>
                  <a:schemeClr val="hlink"/>
                </a:solidFill>
                <a:latin typeface="Verdana"/>
                <a:ea typeface="Verdana"/>
                <a:cs typeface="Verdana"/>
                <a:sym typeface="Verdana"/>
                <a:hlinkClick r:id="rId3"/>
              </a:rPr>
              <a:t>https://r4ds.hadley.nz/</a:t>
            </a:r>
            <a:endParaRPr sz="3600"/>
          </a:p>
        </p:txBody>
      </p:sp>
      <p:pic>
        <p:nvPicPr>
          <p:cNvPr id="130" name="Google Shape;130;p23"/>
          <p:cNvPicPr preferRelativeResize="0"/>
          <p:nvPr/>
        </p:nvPicPr>
        <p:blipFill>
          <a:blip r:embed="rId4">
            <a:alphaModFix/>
          </a:blip>
          <a:stretch>
            <a:fillRect/>
          </a:stretch>
        </p:blipFill>
        <p:spPr>
          <a:xfrm>
            <a:off x="1564550" y="1354502"/>
            <a:ext cx="5588351" cy="355952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24"/>
          <p:cNvPicPr preferRelativeResize="0"/>
          <p:nvPr/>
        </p:nvPicPr>
        <p:blipFill rotWithShape="1">
          <a:blip r:embed="rId3">
            <a:alphaModFix/>
          </a:blip>
          <a:srcRect b="0" l="21457" r="15171" t="0"/>
          <a:stretch/>
        </p:blipFill>
        <p:spPr>
          <a:xfrm>
            <a:off x="4295575" y="56000"/>
            <a:ext cx="4814149" cy="4838700"/>
          </a:xfrm>
          <a:prstGeom prst="rect">
            <a:avLst/>
          </a:prstGeom>
          <a:noFill/>
          <a:ln>
            <a:noFill/>
          </a:ln>
        </p:spPr>
      </p:pic>
      <p:pic>
        <p:nvPicPr>
          <p:cNvPr id="136" name="Google Shape;136;p24"/>
          <p:cNvPicPr preferRelativeResize="0"/>
          <p:nvPr/>
        </p:nvPicPr>
        <p:blipFill>
          <a:blip r:embed="rId4">
            <a:alphaModFix/>
          </a:blip>
          <a:stretch>
            <a:fillRect/>
          </a:stretch>
        </p:blipFill>
        <p:spPr>
          <a:xfrm>
            <a:off x="228275" y="253725"/>
            <a:ext cx="1972100" cy="4636050"/>
          </a:xfrm>
          <a:prstGeom prst="rect">
            <a:avLst/>
          </a:prstGeom>
          <a:noFill/>
          <a:ln>
            <a:noFill/>
          </a:ln>
        </p:spPr>
      </p:pic>
      <p:pic>
        <p:nvPicPr>
          <p:cNvPr id="137" name="Google Shape;137;p24"/>
          <p:cNvPicPr preferRelativeResize="0"/>
          <p:nvPr/>
        </p:nvPicPr>
        <p:blipFill>
          <a:blip r:embed="rId5">
            <a:alphaModFix/>
          </a:blip>
          <a:stretch>
            <a:fillRect/>
          </a:stretch>
        </p:blipFill>
        <p:spPr>
          <a:xfrm>
            <a:off x="2314375" y="56000"/>
            <a:ext cx="1783100" cy="5031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5"/>
          <p:cNvPicPr preferRelativeResize="0"/>
          <p:nvPr/>
        </p:nvPicPr>
        <p:blipFill>
          <a:blip r:embed="rId3">
            <a:alphaModFix/>
          </a:blip>
          <a:stretch>
            <a:fillRect/>
          </a:stretch>
        </p:blipFill>
        <p:spPr>
          <a:xfrm>
            <a:off x="152400" y="207350"/>
            <a:ext cx="8839201" cy="3404287"/>
          </a:xfrm>
          <a:prstGeom prst="rect">
            <a:avLst/>
          </a:prstGeom>
          <a:noFill/>
          <a:ln>
            <a:noFill/>
          </a:ln>
        </p:spPr>
      </p:pic>
      <p:sp>
        <p:nvSpPr>
          <p:cNvPr id="143" name="Google Shape;143;p25"/>
          <p:cNvSpPr txBox="1"/>
          <p:nvPr/>
        </p:nvSpPr>
        <p:spPr>
          <a:xfrm>
            <a:off x="828775" y="3727975"/>
            <a:ext cx="7792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Tidy data= a term meant to provide a framework for producing data that conform to standards that make data easier to use.</a:t>
            </a:r>
            <a:endParaRPr sz="2000"/>
          </a:p>
          <a:p>
            <a:pPr indent="0" lvl="0" marL="0" rtl="0" algn="l">
              <a:spcBef>
                <a:spcPts val="0"/>
              </a:spcBef>
              <a:spcAft>
                <a:spcPts val="0"/>
              </a:spcAft>
              <a:buNone/>
            </a:pPr>
            <a:r>
              <a:rPr i="1" lang="en" sz="2000"/>
              <a:t>Each column is a variable, and each row is an observation.</a:t>
            </a:r>
            <a:endParaRPr i="1"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nvSpPr>
        <p:spPr>
          <a:xfrm>
            <a:off x="337375" y="632250"/>
            <a:ext cx="68529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highlight>
                  <a:srgbClr val="FFFFFF"/>
                </a:highlight>
                <a:latin typeface="Roboto"/>
                <a:ea typeface="Roboto"/>
                <a:cs typeface="Roboto"/>
                <a:sym typeface="Roboto"/>
              </a:rPr>
              <a:t>You need 4 things to run the code in this course: </a:t>
            </a:r>
            <a:endParaRPr sz="24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sz="2400">
                <a:solidFill>
                  <a:schemeClr val="dk1"/>
                </a:solidFill>
                <a:highlight>
                  <a:srgbClr val="FFFFFF"/>
                </a:highlight>
                <a:latin typeface="Roboto"/>
                <a:ea typeface="Roboto"/>
                <a:cs typeface="Roboto"/>
                <a:sym typeface="Roboto"/>
              </a:rPr>
              <a:t>1. R</a:t>
            </a:r>
            <a:endParaRPr sz="24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sz="2400">
                <a:solidFill>
                  <a:schemeClr val="dk1"/>
                </a:solidFill>
                <a:highlight>
                  <a:srgbClr val="FFFFFF"/>
                </a:highlight>
                <a:latin typeface="Roboto"/>
                <a:ea typeface="Roboto"/>
                <a:cs typeface="Roboto"/>
                <a:sym typeface="Roboto"/>
              </a:rPr>
              <a:t>2. RStudio</a:t>
            </a:r>
            <a:endParaRPr sz="24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sz="2400">
                <a:solidFill>
                  <a:schemeClr val="dk1"/>
                </a:solidFill>
                <a:highlight>
                  <a:srgbClr val="FFFFFF"/>
                </a:highlight>
                <a:latin typeface="Roboto"/>
                <a:ea typeface="Roboto"/>
                <a:cs typeface="Roboto"/>
                <a:sym typeface="Roboto"/>
              </a:rPr>
              <a:t>3. a collection of R packages called the tidyverse</a:t>
            </a:r>
            <a:endParaRPr sz="24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sz="2400">
                <a:solidFill>
                  <a:schemeClr val="dk1"/>
                </a:solidFill>
                <a:highlight>
                  <a:srgbClr val="FFFFFF"/>
                </a:highlight>
                <a:latin typeface="Roboto"/>
                <a:ea typeface="Roboto"/>
                <a:cs typeface="Roboto"/>
                <a:sym typeface="Roboto"/>
              </a:rPr>
              <a:t>4. a handful of other packages </a:t>
            </a:r>
            <a:endParaRPr sz="24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24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sz="2400">
                <a:solidFill>
                  <a:schemeClr val="dk1"/>
                </a:solidFill>
                <a:highlight>
                  <a:srgbClr val="FFFFFF"/>
                </a:highlight>
                <a:latin typeface="Roboto"/>
                <a:ea typeface="Roboto"/>
                <a:cs typeface="Roboto"/>
                <a:sym typeface="Roboto"/>
              </a:rPr>
              <a:t>Packages are the fundamental units of reproducible R code. They include reusable functions, documentation that describes how to use them, and sample data.</a:t>
            </a:r>
            <a:endParaRPr sz="2400">
              <a:solidFill>
                <a:schemeClr val="dk1"/>
              </a:solidFill>
            </a:endParaRPr>
          </a:p>
        </p:txBody>
      </p:sp>
      <p:pic>
        <p:nvPicPr>
          <p:cNvPr id="149" name="Google Shape;149;p26"/>
          <p:cNvPicPr preferRelativeResize="0"/>
          <p:nvPr/>
        </p:nvPicPr>
        <p:blipFill>
          <a:blip r:embed="rId3">
            <a:alphaModFix/>
          </a:blip>
          <a:stretch>
            <a:fillRect/>
          </a:stretch>
        </p:blipFill>
        <p:spPr>
          <a:xfrm>
            <a:off x="7190276" y="2798401"/>
            <a:ext cx="1824086" cy="1763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7"/>
          <p:cNvPicPr preferRelativeResize="0"/>
          <p:nvPr/>
        </p:nvPicPr>
        <p:blipFill>
          <a:blip r:embed="rId3">
            <a:alphaModFix/>
          </a:blip>
          <a:stretch>
            <a:fillRect/>
          </a:stretch>
        </p:blipFill>
        <p:spPr>
          <a:xfrm>
            <a:off x="428800" y="1614398"/>
            <a:ext cx="2455250" cy="1357700"/>
          </a:xfrm>
          <a:prstGeom prst="rect">
            <a:avLst/>
          </a:prstGeom>
          <a:noFill/>
          <a:ln>
            <a:noFill/>
          </a:ln>
        </p:spPr>
      </p:pic>
      <p:sp>
        <p:nvSpPr>
          <p:cNvPr id="155" name="Google Shape;155;p27"/>
          <p:cNvSpPr txBox="1"/>
          <p:nvPr/>
        </p:nvSpPr>
        <p:spPr>
          <a:xfrm>
            <a:off x="1145550" y="366225"/>
            <a:ext cx="68529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dk1"/>
                </a:solidFill>
                <a:highlight>
                  <a:srgbClr val="FFFFFF"/>
                </a:highlight>
                <a:latin typeface="Roboto"/>
                <a:ea typeface="Roboto"/>
                <a:cs typeface="Roboto"/>
                <a:sym typeface="Roboto"/>
              </a:rPr>
              <a:t>You will also need a Github account to access shared files and data</a:t>
            </a:r>
            <a:endParaRPr sz="2400">
              <a:solidFill>
                <a:schemeClr val="dk1"/>
              </a:solidFill>
            </a:endParaRPr>
          </a:p>
        </p:txBody>
      </p:sp>
      <p:pic>
        <p:nvPicPr>
          <p:cNvPr id="156" name="Google Shape;156;p27"/>
          <p:cNvPicPr preferRelativeResize="0"/>
          <p:nvPr/>
        </p:nvPicPr>
        <p:blipFill>
          <a:blip r:embed="rId4">
            <a:alphaModFix/>
          </a:blip>
          <a:stretch>
            <a:fillRect/>
          </a:stretch>
        </p:blipFill>
        <p:spPr>
          <a:xfrm>
            <a:off x="3375900" y="1480575"/>
            <a:ext cx="5436850" cy="3385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28"/>
          <p:cNvPicPr preferRelativeResize="0"/>
          <p:nvPr/>
        </p:nvPicPr>
        <p:blipFill>
          <a:blip r:embed="rId3">
            <a:alphaModFix/>
          </a:blip>
          <a:stretch>
            <a:fillRect/>
          </a:stretch>
        </p:blipFill>
        <p:spPr>
          <a:xfrm>
            <a:off x="334575" y="152400"/>
            <a:ext cx="7987799" cy="4838700"/>
          </a:xfrm>
          <a:prstGeom prst="rect">
            <a:avLst/>
          </a:prstGeom>
          <a:noFill/>
          <a:ln>
            <a:noFill/>
          </a:ln>
        </p:spPr>
      </p:pic>
      <p:sp>
        <p:nvSpPr>
          <p:cNvPr id="162" name="Google Shape;162;p28"/>
          <p:cNvSpPr txBox="1"/>
          <p:nvPr/>
        </p:nvSpPr>
        <p:spPr>
          <a:xfrm>
            <a:off x="1341800" y="1910200"/>
            <a:ext cx="2066400" cy="5232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2200"/>
              <a:t>Code Editor</a:t>
            </a:r>
            <a:endParaRPr b="1" sz="2200"/>
          </a:p>
        </p:txBody>
      </p:sp>
      <p:sp>
        <p:nvSpPr>
          <p:cNvPr id="163" name="Google Shape;163;p28"/>
          <p:cNvSpPr txBox="1"/>
          <p:nvPr/>
        </p:nvSpPr>
        <p:spPr>
          <a:xfrm>
            <a:off x="4654825" y="1615375"/>
            <a:ext cx="3216900" cy="523200"/>
          </a:xfrm>
          <a:prstGeom prst="rect">
            <a:avLst/>
          </a:prstGeom>
          <a:solidFill>
            <a:schemeClr val="lt1"/>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2200"/>
              <a:t>Workspace &amp; History</a:t>
            </a:r>
            <a:endParaRPr b="1" sz="2200"/>
          </a:p>
        </p:txBody>
      </p:sp>
      <p:sp>
        <p:nvSpPr>
          <p:cNvPr id="164" name="Google Shape;164;p28"/>
          <p:cNvSpPr txBox="1"/>
          <p:nvPr/>
        </p:nvSpPr>
        <p:spPr>
          <a:xfrm>
            <a:off x="2406275" y="3502800"/>
            <a:ext cx="1538700" cy="5232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2200"/>
              <a:t>Console</a:t>
            </a:r>
            <a:endParaRPr b="1" sz="2200"/>
          </a:p>
        </p:txBody>
      </p:sp>
      <p:sp>
        <p:nvSpPr>
          <p:cNvPr id="165" name="Google Shape;165;p28"/>
          <p:cNvSpPr txBox="1"/>
          <p:nvPr/>
        </p:nvSpPr>
        <p:spPr>
          <a:xfrm>
            <a:off x="6539300" y="2617550"/>
            <a:ext cx="1538700" cy="5232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2200"/>
              <a:t>Viewer</a:t>
            </a:r>
            <a:endParaRPr b="1" sz="2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29"/>
          <p:cNvPicPr preferRelativeResize="0"/>
          <p:nvPr/>
        </p:nvPicPr>
        <p:blipFill rotWithShape="1">
          <a:blip r:embed="rId3">
            <a:alphaModFix/>
          </a:blip>
          <a:srcRect b="51721" l="0" r="0" t="0"/>
          <a:stretch/>
        </p:blipFill>
        <p:spPr>
          <a:xfrm>
            <a:off x="198375" y="223175"/>
            <a:ext cx="8889950" cy="1628350"/>
          </a:xfrm>
          <a:prstGeom prst="rect">
            <a:avLst/>
          </a:prstGeom>
          <a:noFill/>
          <a:ln>
            <a:noFill/>
          </a:ln>
        </p:spPr>
      </p:pic>
      <p:pic>
        <p:nvPicPr>
          <p:cNvPr id="171" name="Google Shape;171;p29"/>
          <p:cNvPicPr preferRelativeResize="0"/>
          <p:nvPr/>
        </p:nvPicPr>
        <p:blipFill>
          <a:blip r:embed="rId4">
            <a:alphaModFix/>
          </a:blip>
          <a:stretch>
            <a:fillRect/>
          </a:stretch>
        </p:blipFill>
        <p:spPr>
          <a:xfrm>
            <a:off x="2396550" y="1948950"/>
            <a:ext cx="4120451" cy="30213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30"/>
          <p:cNvPicPr preferRelativeResize="0"/>
          <p:nvPr/>
        </p:nvPicPr>
        <p:blipFill rotWithShape="1">
          <a:blip r:embed="rId3">
            <a:alphaModFix/>
          </a:blip>
          <a:srcRect b="0" l="0" r="0" t="16638"/>
          <a:stretch/>
        </p:blipFill>
        <p:spPr>
          <a:xfrm>
            <a:off x="643475" y="695300"/>
            <a:ext cx="7800975" cy="2755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31"/>
          <p:cNvPicPr preferRelativeResize="0"/>
          <p:nvPr/>
        </p:nvPicPr>
        <p:blipFill rotWithShape="1">
          <a:blip r:embed="rId3">
            <a:alphaModFix/>
          </a:blip>
          <a:srcRect b="0" l="0" r="0" t="59260"/>
          <a:stretch/>
        </p:blipFill>
        <p:spPr>
          <a:xfrm>
            <a:off x="677975" y="1466125"/>
            <a:ext cx="7677150" cy="1579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nvSpPr>
        <p:spPr>
          <a:xfrm>
            <a:off x="348675" y="170550"/>
            <a:ext cx="68529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u="sng">
                <a:solidFill>
                  <a:schemeClr val="dk1"/>
                </a:solidFill>
                <a:highlight>
                  <a:srgbClr val="FFFFFF"/>
                </a:highlight>
                <a:latin typeface="Roboto"/>
                <a:ea typeface="Roboto"/>
                <a:cs typeface="Roboto"/>
                <a:sym typeface="Roboto"/>
              </a:rPr>
              <a:t>For this Wed</a:t>
            </a:r>
            <a:endParaRPr sz="2400" u="sng">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24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sz="2400">
                <a:solidFill>
                  <a:schemeClr val="dk1"/>
                </a:solidFill>
                <a:highlight>
                  <a:srgbClr val="FFFFFF"/>
                </a:highlight>
                <a:latin typeface="Roboto"/>
                <a:ea typeface="Roboto"/>
                <a:cs typeface="Roboto"/>
                <a:sym typeface="Roboto"/>
              </a:rPr>
              <a:t>Read Ch 1, 2, 3 of Wickham and Grolemund</a:t>
            </a:r>
            <a:endParaRPr sz="24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sz="2400">
                <a:solidFill>
                  <a:schemeClr val="dk1"/>
                </a:solidFill>
                <a:highlight>
                  <a:srgbClr val="FFFFFF"/>
                </a:highlight>
                <a:latin typeface="Roboto"/>
                <a:ea typeface="Roboto"/>
                <a:cs typeface="Roboto"/>
                <a:sym typeface="Roboto"/>
              </a:rPr>
              <a:t>1- Intro</a:t>
            </a:r>
            <a:endParaRPr sz="24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sz="2400">
                <a:solidFill>
                  <a:schemeClr val="dk1"/>
                </a:solidFill>
                <a:highlight>
                  <a:srgbClr val="FFFFFF"/>
                </a:highlight>
                <a:latin typeface="Roboto"/>
                <a:ea typeface="Roboto"/>
                <a:cs typeface="Roboto"/>
                <a:sym typeface="Roboto"/>
              </a:rPr>
              <a:t>2- Whole game- Data visualization</a:t>
            </a:r>
            <a:endParaRPr sz="24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sz="2400">
                <a:solidFill>
                  <a:schemeClr val="dk1"/>
                </a:solidFill>
                <a:highlight>
                  <a:srgbClr val="FFFFFF"/>
                </a:highlight>
                <a:latin typeface="Roboto"/>
                <a:ea typeface="Roboto"/>
                <a:cs typeface="Roboto"/>
                <a:sym typeface="Roboto"/>
              </a:rPr>
              <a:t>3- Whole game- Workflow basics</a:t>
            </a:r>
            <a:endParaRPr sz="2400">
              <a:solidFill>
                <a:schemeClr val="dk1"/>
              </a:solidFill>
            </a:endParaRPr>
          </a:p>
        </p:txBody>
      </p:sp>
      <p:pic>
        <p:nvPicPr>
          <p:cNvPr id="60" name="Google Shape;60;p14"/>
          <p:cNvPicPr preferRelativeResize="0"/>
          <p:nvPr/>
        </p:nvPicPr>
        <p:blipFill>
          <a:blip r:embed="rId3">
            <a:alphaModFix/>
          </a:blip>
          <a:stretch>
            <a:fillRect/>
          </a:stretch>
        </p:blipFill>
        <p:spPr>
          <a:xfrm>
            <a:off x="71125" y="2568825"/>
            <a:ext cx="4557399" cy="2154175"/>
          </a:xfrm>
          <a:prstGeom prst="rect">
            <a:avLst/>
          </a:prstGeom>
          <a:noFill/>
          <a:ln>
            <a:noFill/>
          </a:ln>
        </p:spPr>
      </p:pic>
      <p:pic>
        <p:nvPicPr>
          <p:cNvPr id="61" name="Google Shape;61;p14"/>
          <p:cNvPicPr preferRelativeResize="0"/>
          <p:nvPr/>
        </p:nvPicPr>
        <p:blipFill>
          <a:blip r:embed="rId4">
            <a:alphaModFix/>
          </a:blip>
          <a:stretch>
            <a:fillRect/>
          </a:stretch>
        </p:blipFill>
        <p:spPr>
          <a:xfrm>
            <a:off x="4713925" y="2670625"/>
            <a:ext cx="4345076" cy="1976173"/>
          </a:xfrm>
          <a:prstGeom prst="rect">
            <a:avLst/>
          </a:prstGeom>
          <a:noFill/>
          <a:ln>
            <a:noFill/>
          </a:ln>
        </p:spPr>
      </p:pic>
      <p:cxnSp>
        <p:nvCxnSpPr>
          <p:cNvPr id="62" name="Google Shape;62;p14"/>
          <p:cNvCxnSpPr/>
          <p:nvPr/>
        </p:nvCxnSpPr>
        <p:spPr>
          <a:xfrm>
            <a:off x="5256550" y="3138850"/>
            <a:ext cx="2871300" cy="1718400"/>
          </a:xfrm>
          <a:prstGeom prst="straightConnector1">
            <a:avLst/>
          </a:prstGeom>
          <a:noFill/>
          <a:ln cap="flat" cmpd="sng" w="76200">
            <a:solidFill>
              <a:srgbClr val="FF0000"/>
            </a:solidFill>
            <a:prstDash val="solid"/>
            <a:round/>
            <a:headEnd len="med" w="med" type="none"/>
            <a:tailEnd len="med" w="med" type="none"/>
          </a:ln>
        </p:spPr>
      </p:cxnSp>
      <p:cxnSp>
        <p:nvCxnSpPr>
          <p:cNvPr id="63" name="Google Shape;63;p14"/>
          <p:cNvCxnSpPr/>
          <p:nvPr/>
        </p:nvCxnSpPr>
        <p:spPr>
          <a:xfrm flipH="1">
            <a:off x="5154650" y="3206675"/>
            <a:ext cx="3176700" cy="1757700"/>
          </a:xfrm>
          <a:prstGeom prst="straightConnector1">
            <a:avLst/>
          </a:prstGeom>
          <a:noFill/>
          <a:ln cap="flat" cmpd="sng" w="76200">
            <a:solidFill>
              <a:srgbClr val="FF0000"/>
            </a:solidFill>
            <a:prstDash val="solid"/>
            <a:round/>
            <a:headEnd len="med" w="med" type="none"/>
            <a:tailEnd len="med" w="med" type="none"/>
          </a:ln>
        </p:spPr>
      </p:cxnSp>
      <p:sp>
        <p:nvSpPr>
          <p:cNvPr id="64" name="Google Shape;64;p14"/>
          <p:cNvSpPr/>
          <p:nvPr/>
        </p:nvSpPr>
        <p:spPr>
          <a:xfrm>
            <a:off x="48005" y="2477968"/>
            <a:ext cx="3406225" cy="488375"/>
          </a:xfrm>
          <a:custGeom>
            <a:rect b="b" l="l" r="r" t="t"/>
            <a:pathLst>
              <a:path extrusionOk="0" h="19535" w="136249">
                <a:moveTo>
                  <a:pt x="112480" y="19535"/>
                </a:moveTo>
                <a:cubicBezTo>
                  <a:pt x="120764" y="18155"/>
                  <a:pt x="138034" y="18638"/>
                  <a:pt x="135994" y="10492"/>
                </a:cubicBezTo>
                <a:cubicBezTo>
                  <a:pt x="131810" y="-6216"/>
                  <a:pt x="101787" y="6181"/>
                  <a:pt x="84898" y="2805"/>
                </a:cubicBezTo>
                <a:cubicBezTo>
                  <a:pt x="73788" y="584"/>
                  <a:pt x="62314" y="544"/>
                  <a:pt x="50985" y="544"/>
                </a:cubicBezTo>
                <a:cubicBezTo>
                  <a:pt x="46904" y="544"/>
                  <a:pt x="42778" y="2248"/>
                  <a:pt x="38776" y="1448"/>
                </a:cubicBezTo>
                <a:cubicBezTo>
                  <a:pt x="25903" y="-1125"/>
                  <a:pt x="7619" y="-886"/>
                  <a:pt x="341" y="10040"/>
                </a:cubicBezTo>
                <a:cubicBezTo>
                  <a:pt x="-1583" y="12928"/>
                  <a:pt x="5462" y="15918"/>
                  <a:pt x="8932" y="15918"/>
                </a:cubicBezTo>
                <a:cubicBezTo>
                  <a:pt x="19634" y="15918"/>
                  <a:pt x="30335" y="15918"/>
                  <a:pt x="41037" y="15918"/>
                </a:cubicBezTo>
                <a:cubicBezTo>
                  <a:pt x="56112" y="15918"/>
                  <a:pt x="71295" y="13145"/>
                  <a:pt x="86254" y="15014"/>
                </a:cubicBezTo>
                <a:cubicBezTo>
                  <a:pt x="97422" y="16410"/>
                  <a:pt x="108460" y="19535"/>
                  <a:pt x="119715" y="19535"/>
                </a:cubicBezTo>
              </a:path>
            </a:pathLst>
          </a:custGeom>
          <a:noFill/>
          <a:ln cap="flat" cmpd="sng" w="38100">
            <a:solidFill>
              <a:schemeClr val="dk2"/>
            </a:solidFill>
            <a:prstDash val="solid"/>
            <a:round/>
            <a:headEnd len="med" w="med" type="none"/>
            <a:tailEnd len="med" w="med" type="none"/>
          </a:ln>
        </p:spPr>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32"/>
          <p:cNvPicPr preferRelativeResize="0"/>
          <p:nvPr/>
        </p:nvPicPr>
        <p:blipFill>
          <a:blip r:embed="rId3">
            <a:alphaModFix/>
          </a:blip>
          <a:stretch>
            <a:fillRect/>
          </a:stretch>
        </p:blipFill>
        <p:spPr>
          <a:xfrm>
            <a:off x="937250" y="110325"/>
            <a:ext cx="6680845" cy="4838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33"/>
          <p:cNvPicPr preferRelativeResize="0"/>
          <p:nvPr/>
        </p:nvPicPr>
        <p:blipFill>
          <a:blip r:embed="rId3">
            <a:alphaModFix/>
          </a:blip>
          <a:stretch>
            <a:fillRect/>
          </a:stretch>
        </p:blipFill>
        <p:spPr>
          <a:xfrm>
            <a:off x="1489700" y="958925"/>
            <a:ext cx="6164626" cy="4047850"/>
          </a:xfrm>
          <a:prstGeom prst="rect">
            <a:avLst/>
          </a:prstGeom>
          <a:noFill/>
          <a:ln>
            <a:noFill/>
          </a:ln>
        </p:spPr>
      </p:pic>
      <p:sp>
        <p:nvSpPr>
          <p:cNvPr id="192" name="Google Shape;192;p33"/>
          <p:cNvSpPr txBox="1"/>
          <p:nvPr/>
        </p:nvSpPr>
        <p:spPr>
          <a:xfrm>
            <a:off x="812413" y="50350"/>
            <a:ext cx="75192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t>M</a:t>
            </a:r>
            <a:r>
              <a:rPr lang="en" sz="2400"/>
              <a:t>ake this plot</a:t>
            </a:r>
            <a:endParaRPr sz="2400"/>
          </a:p>
          <a:p>
            <a:pPr indent="0" lvl="0" marL="0" rtl="0" algn="ctr">
              <a:spcBef>
                <a:spcPts val="0"/>
              </a:spcBef>
              <a:spcAft>
                <a:spcPts val="0"/>
              </a:spcAft>
              <a:buNone/>
            </a:pPr>
            <a:r>
              <a:rPr lang="en" sz="2000" u="sng">
                <a:solidFill>
                  <a:schemeClr val="hlink"/>
                </a:solidFill>
                <a:hlinkClick r:id="rId4"/>
              </a:rPr>
              <a:t>https://r4ds.hadley.nz/data-visualize.html</a:t>
            </a:r>
            <a:endParaRPr sz="2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4"/>
          <p:cNvSpPr txBox="1"/>
          <p:nvPr/>
        </p:nvSpPr>
        <p:spPr>
          <a:xfrm>
            <a:off x="2839750" y="1894650"/>
            <a:ext cx="3385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0">
                <a:solidFill>
                  <a:srgbClr val="373A3C"/>
                </a:solidFill>
                <a:highlight>
                  <a:srgbClr val="FFFFFF"/>
                </a:highlight>
                <a:latin typeface="Roboto"/>
                <a:ea typeface="Roboto"/>
                <a:cs typeface="Roboto"/>
                <a:sym typeface="Roboto"/>
              </a:rPr>
              <a:t>[break point]</a:t>
            </a:r>
            <a:endParaRPr sz="4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35"/>
          <p:cNvPicPr preferRelativeResize="0"/>
          <p:nvPr/>
        </p:nvPicPr>
        <p:blipFill rotWithShape="1">
          <a:blip r:embed="rId3">
            <a:alphaModFix/>
          </a:blip>
          <a:srcRect b="0" l="21457" r="15171" t="0"/>
          <a:stretch/>
        </p:blipFill>
        <p:spPr>
          <a:xfrm>
            <a:off x="4469975" y="3175613"/>
            <a:ext cx="1783099" cy="1792186"/>
          </a:xfrm>
          <a:prstGeom prst="rect">
            <a:avLst/>
          </a:prstGeom>
          <a:noFill/>
          <a:ln>
            <a:noFill/>
          </a:ln>
        </p:spPr>
      </p:pic>
      <p:pic>
        <p:nvPicPr>
          <p:cNvPr id="203" name="Google Shape;203;p35"/>
          <p:cNvPicPr preferRelativeResize="0"/>
          <p:nvPr/>
        </p:nvPicPr>
        <p:blipFill>
          <a:blip r:embed="rId4">
            <a:alphaModFix/>
          </a:blip>
          <a:stretch>
            <a:fillRect/>
          </a:stretch>
        </p:blipFill>
        <p:spPr>
          <a:xfrm>
            <a:off x="152075" y="253725"/>
            <a:ext cx="1972100" cy="4636050"/>
          </a:xfrm>
          <a:prstGeom prst="rect">
            <a:avLst/>
          </a:prstGeom>
          <a:noFill/>
          <a:ln>
            <a:noFill/>
          </a:ln>
        </p:spPr>
      </p:pic>
      <p:pic>
        <p:nvPicPr>
          <p:cNvPr id="204" name="Google Shape;204;p35"/>
          <p:cNvPicPr preferRelativeResize="0"/>
          <p:nvPr/>
        </p:nvPicPr>
        <p:blipFill>
          <a:blip r:embed="rId5">
            <a:alphaModFix/>
          </a:blip>
          <a:stretch>
            <a:fillRect/>
          </a:stretch>
        </p:blipFill>
        <p:spPr>
          <a:xfrm>
            <a:off x="2009575" y="56000"/>
            <a:ext cx="1783100" cy="5031500"/>
          </a:xfrm>
          <a:prstGeom prst="rect">
            <a:avLst/>
          </a:prstGeom>
          <a:noFill/>
          <a:ln>
            <a:noFill/>
          </a:ln>
        </p:spPr>
      </p:pic>
      <p:sp>
        <p:nvSpPr>
          <p:cNvPr id="205" name="Google Shape;205;p35"/>
          <p:cNvSpPr txBox="1"/>
          <p:nvPr/>
        </p:nvSpPr>
        <p:spPr>
          <a:xfrm>
            <a:off x="3751850" y="114125"/>
            <a:ext cx="5392200" cy="338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u="sng">
                <a:solidFill>
                  <a:schemeClr val="dk1"/>
                </a:solidFill>
                <a:highlight>
                  <a:srgbClr val="FFFFFF"/>
                </a:highlight>
                <a:latin typeface="Roboto"/>
                <a:ea typeface="Roboto"/>
                <a:cs typeface="Roboto"/>
                <a:sym typeface="Roboto"/>
              </a:rPr>
              <a:t>For next week of class </a:t>
            </a:r>
            <a:endParaRPr sz="2400" u="sng">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sz="2400" u="sng">
                <a:solidFill>
                  <a:schemeClr val="dk1"/>
                </a:solidFill>
                <a:highlight>
                  <a:srgbClr val="FFFFFF"/>
                </a:highlight>
                <a:latin typeface="Roboto"/>
                <a:ea typeface="Roboto"/>
                <a:cs typeface="Roboto"/>
                <a:sym typeface="Roboto"/>
              </a:rPr>
              <a:t>(after spring break)</a:t>
            </a:r>
            <a:endParaRPr sz="2400" u="sng">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6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sz="2400">
                <a:solidFill>
                  <a:schemeClr val="dk1"/>
                </a:solidFill>
                <a:highlight>
                  <a:srgbClr val="FFFFFF"/>
                </a:highlight>
                <a:latin typeface="Roboto"/>
                <a:ea typeface="Roboto"/>
                <a:cs typeface="Roboto"/>
                <a:sym typeface="Roboto"/>
              </a:rPr>
              <a:t>Read Ch 4, 5, 8 of Wickham &amp; Grolemund</a:t>
            </a:r>
            <a:endParaRPr sz="24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sz="2400">
                <a:solidFill>
                  <a:schemeClr val="dk1"/>
                </a:solidFill>
                <a:highlight>
                  <a:srgbClr val="FFFFFF"/>
                </a:highlight>
                <a:latin typeface="Roboto"/>
                <a:ea typeface="Roboto"/>
                <a:cs typeface="Roboto"/>
                <a:sym typeface="Roboto"/>
              </a:rPr>
              <a:t>4- Whole game- Data transformation</a:t>
            </a:r>
            <a:endParaRPr sz="24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sz="2400">
                <a:solidFill>
                  <a:schemeClr val="dk1"/>
                </a:solidFill>
                <a:highlight>
                  <a:srgbClr val="FFFFFF"/>
                </a:highlight>
                <a:latin typeface="Roboto"/>
                <a:ea typeface="Roboto"/>
                <a:cs typeface="Roboto"/>
                <a:sym typeface="Roboto"/>
              </a:rPr>
              <a:t>5- Whole game- Workflow: pipes</a:t>
            </a:r>
            <a:endParaRPr sz="24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sz="2400">
                <a:solidFill>
                  <a:schemeClr val="dk1"/>
                </a:solidFill>
                <a:highlight>
                  <a:srgbClr val="FFFFFF"/>
                </a:highlight>
                <a:latin typeface="Roboto"/>
                <a:ea typeface="Roboto"/>
                <a:cs typeface="Roboto"/>
                <a:sym typeface="Roboto"/>
              </a:rPr>
              <a:t>8- Whole game- Data import</a:t>
            </a:r>
            <a:endParaRPr sz="24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2400">
              <a:solidFill>
                <a:schemeClr val="dk1"/>
              </a:solidFill>
              <a:highlight>
                <a:srgbClr val="FFFFFF"/>
              </a:highlight>
              <a:latin typeface="Roboto"/>
              <a:ea typeface="Roboto"/>
              <a:cs typeface="Roboto"/>
              <a:sym typeface="Roboto"/>
            </a:endParaRPr>
          </a:p>
        </p:txBody>
      </p:sp>
      <p:sp>
        <p:nvSpPr>
          <p:cNvPr id="206" name="Google Shape;206;p35"/>
          <p:cNvSpPr/>
          <p:nvPr/>
        </p:nvSpPr>
        <p:spPr>
          <a:xfrm>
            <a:off x="65825" y="1950200"/>
            <a:ext cx="1684109" cy="565162"/>
          </a:xfrm>
          <a:custGeom>
            <a:rect b="b" l="l" r="r" t="t"/>
            <a:pathLst>
              <a:path extrusionOk="0" h="26394" w="64065">
                <a:moveTo>
                  <a:pt x="62524" y="2745"/>
                </a:moveTo>
                <a:cubicBezTo>
                  <a:pt x="45603" y="-334"/>
                  <a:pt x="28194" y="112"/>
                  <a:pt x="10995" y="112"/>
                </a:cubicBezTo>
                <a:cubicBezTo>
                  <a:pt x="6780" y="112"/>
                  <a:pt x="-606" y="2349"/>
                  <a:pt x="87" y="6506"/>
                </a:cubicBezTo>
                <a:cubicBezTo>
                  <a:pt x="3392" y="26348"/>
                  <a:pt x="38930" y="29800"/>
                  <a:pt x="58010" y="23431"/>
                </a:cubicBezTo>
                <a:cubicBezTo>
                  <a:pt x="64826" y="21156"/>
                  <a:pt x="66244" y="5982"/>
                  <a:pt x="60267" y="1992"/>
                </a:cubicBezTo>
              </a:path>
            </a:pathLst>
          </a:custGeom>
          <a:noFill/>
          <a:ln cap="flat" cmpd="sng" w="38100">
            <a:solidFill>
              <a:schemeClr val="dk2"/>
            </a:solidFill>
            <a:prstDash val="solid"/>
            <a:round/>
            <a:headEnd len="med" w="med" type="none"/>
            <a:tailEnd len="med" w="med" type="none"/>
          </a:ln>
        </p:spPr>
      </p:sp>
      <p:sp>
        <p:nvSpPr>
          <p:cNvPr id="207" name="Google Shape;207;p35"/>
          <p:cNvSpPr/>
          <p:nvPr/>
        </p:nvSpPr>
        <p:spPr>
          <a:xfrm>
            <a:off x="0" y="2881104"/>
            <a:ext cx="1684109" cy="341406"/>
          </a:xfrm>
          <a:custGeom>
            <a:rect b="b" l="l" r="r" t="t"/>
            <a:pathLst>
              <a:path extrusionOk="0" h="26394" w="64065">
                <a:moveTo>
                  <a:pt x="62524" y="2745"/>
                </a:moveTo>
                <a:cubicBezTo>
                  <a:pt x="45603" y="-334"/>
                  <a:pt x="28194" y="112"/>
                  <a:pt x="10995" y="112"/>
                </a:cubicBezTo>
                <a:cubicBezTo>
                  <a:pt x="6780" y="112"/>
                  <a:pt x="-606" y="2349"/>
                  <a:pt x="87" y="6506"/>
                </a:cubicBezTo>
                <a:cubicBezTo>
                  <a:pt x="3392" y="26348"/>
                  <a:pt x="38930" y="29800"/>
                  <a:pt x="58010" y="23431"/>
                </a:cubicBezTo>
                <a:cubicBezTo>
                  <a:pt x="64826" y="21156"/>
                  <a:pt x="66244" y="5982"/>
                  <a:pt x="60267" y="1992"/>
                </a:cubicBezTo>
              </a:path>
            </a:pathLst>
          </a:custGeom>
          <a:noFill/>
          <a:ln cap="flat" cmpd="sng" w="38100">
            <a:solidFill>
              <a:schemeClr val="dk2"/>
            </a:solidFill>
            <a:prstDash val="solid"/>
            <a:round/>
            <a:headEnd len="med" w="med" type="none"/>
            <a:tailEnd len="med" w="med" type="none"/>
          </a:ln>
        </p:spPr>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36"/>
          <p:cNvPicPr preferRelativeResize="0"/>
          <p:nvPr/>
        </p:nvPicPr>
        <p:blipFill>
          <a:blip r:embed="rId3">
            <a:alphaModFix/>
          </a:blip>
          <a:stretch>
            <a:fillRect/>
          </a:stretch>
        </p:blipFill>
        <p:spPr>
          <a:xfrm>
            <a:off x="152075" y="253725"/>
            <a:ext cx="1972100" cy="4636050"/>
          </a:xfrm>
          <a:prstGeom prst="rect">
            <a:avLst/>
          </a:prstGeom>
          <a:noFill/>
          <a:ln>
            <a:noFill/>
          </a:ln>
        </p:spPr>
      </p:pic>
      <p:pic>
        <p:nvPicPr>
          <p:cNvPr id="213" name="Google Shape;213;p36"/>
          <p:cNvPicPr preferRelativeResize="0"/>
          <p:nvPr/>
        </p:nvPicPr>
        <p:blipFill>
          <a:blip r:embed="rId4">
            <a:alphaModFix/>
          </a:blip>
          <a:stretch>
            <a:fillRect/>
          </a:stretch>
        </p:blipFill>
        <p:spPr>
          <a:xfrm>
            <a:off x="2009575" y="56000"/>
            <a:ext cx="1783100" cy="5031500"/>
          </a:xfrm>
          <a:prstGeom prst="rect">
            <a:avLst/>
          </a:prstGeom>
          <a:noFill/>
          <a:ln>
            <a:noFill/>
          </a:ln>
        </p:spPr>
      </p:pic>
      <p:sp>
        <p:nvSpPr>
          <p:cNvPr id="214" name="Google Shape;214;p36"/>
          <p:cNvSpPr/>
          <p:nvPr/>
        </p:nvSpPr>
        <p:spPr>
          <a:xfrm>
            <a:off x="65825" y="1950200"/>
            <a:ext cx="1684109" cy="565162"/>
          </a:xfrm>
          <a:custGeom>
            <a:rect b="b" l="l" r="r" t="t"/>
            <a:pathLst>
              <a:path extrusionOk="0" h="26394" w="64065">
                <a:moveTo>
                  <a:pt x="62524" y="2745"/>
                </a:moveTo>
                <a:cubicBezTo>
                  <a:pt x="45603" y="-334"/>
                  <a:pt x="28194" y="112"/>
                  <a:pt x="10995" y="112"/>
                </a:cubicBezTo>
                <a:cubicBezTo>
                  <a:pt x="6780" y="112"/>
                  <a:pt x="-606" y="2349"/>
                  <a:pt x="87" y="6506"/>
                </a:cubicBezTo>
                <a:cubicBezTo>
                  <a:pt x="3392" y="26348"/>
                  <a:pt x="38930" y="29800"/>
                  <a:pt x="58010" y="23431"/>
                </a:cubicBezTo>
                <a:cubicBezTo>
                  <a:pt x="64826" y="21156"/>
                  <a:pt x="66244" y="5982"/>
                  <a:pt x="60267" y="1992"/>
                </a:cubicBezTo>
              </a:path>
            </a:pathLst>
          </a:custGeom>
          <a:noFill/>
          <a:ln cap="flat" cmpd="sng" w="38100">
            <a:solidFill>
              <a:schemeClr val="dk2"/>
            </a:solidFill>
            <a:prstDash val="solid"/>
            <a:round/>
            <a:headEnd len="med" w="med" type="none"/>
            <a:tailEnd len="med" w="med" type="none"/>
          </a:ln>
        </p:spPr>
      </p:sp>
      <p:sp>
        <p:nvSpPr>
          <p:cNvPr id="215" name="Google Shape;215;p36"/>
          <p:cNvSpPr txBox="1"/>
          <p:nvPr/>
        </p:nvSpPr>
        <p:spPr>
          <a:xfrm>
            <a:off x="4428850" y="723875"/>
            <a:ext cx="40998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rPr>
              <a:t>Pipes in R and tidyverse</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rPr lang="en" sz="2400">
                <a:solidFill>
                  <a:schemeClr val="dk1"/>
                </a:solidFill>
              </a:rPr>
              <a:t>Original style     %&gt;%</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rPr lang="en" sz="2400">
                <a:solidFill>
                  <a:schemeClr val="dk1"/>
                </a:solidFill>
              </a:rPr>
              <a:t>New style    |&gt;</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rPr lang="en" sz="2400">
                <a:solidFill>
                  <a:schemeClr val="dk1"/>
                </a:solidFill>
              </a:rPr>
              <a:t>Both styles should work in the recent versions of tidyverse</a:t>
            </a:r>
            <a:endParaRPr sz="2400">
              <a:solidFill>
                <a:schemeClr val="dk1"/>
              </a:solidFill>
            </a:endParaRPr>
          </a:p>
        </p:txBody>
      </p:sp>
      <p:sp>
        <p:nvSpPr>
          <p:cNvPr id="216" name="Google Shape;216;p36"/>
          <p:cNvSpPr/>
          <p:nvPr/>
        </p:nvSpPr>
        <p:spPr>
          <a:xfrm>
            <a:off x="0" y="2881104"/>
            <a:ext cx="1684109" cy="341406"/>
          </a:xfrm>
          <a:custGeom>
            <a:rect b="b" l="l" r="r" t="t"/>
            <a:pathLst>
              <a:path extrusionOk="0" h="26394" w="64065">
                <a:moveTo>
                  <a:pt x="62524" y="2745"/>
                </a:moveTo>
                <a:cubicBezTo>
                  <a:pt x="45603" y="-334"/>
                  <a:pt x="28194" y="112"/>
                  <a:pt x="10995" y="112"/>
                </a:cubicBezTo>
                <a:cubicBezTo>
                  <a:pt x="6780" y="112"/>
                  <a:pt x="-606" y="2349"/>
                  <a:pt x="87" y="6506"/>
                </a:cubicBezTo>
                <a:cubicBezTo>
                  <a:pt x="3392" y="26348"/>
                  <a:pt x="38930" y="29800"/>
                  <a:pt x="58010" y="23431"/>
                </a:cubicBezTo>
                <a:cubicBezTo>
                  <a:pt x="64826" y="21156"/>
                  <a:pt x="66244" y="5982"/>
                  <a:pt x="60267" y="1992"/>
                </a:cubicBezTo>
              </a:path>
            </a:pathLst>
          </a:custGeom>
          <a:noFill/>
          <a:ln cap="flat" cmpd="sng" w="38100">
            <a:solidFill>
              <a:schemeClr val="dk2"/>
            </a:solidFill>
            <a:prstDash val="solid"/>
            <a:round/>
            <a:headEnd len="med" w="med" type="none"/>
            <a:tailEnd len="med" w="med" type="none"/>
          </a:ln>
        </p:spPr>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7"/>
          <p:cNvSpPr txBox="1"/>
          <p:nvPr/>
        </p:nvSpPr>
        <p:spPr>
          <a:xfrm>
            <a:off x="833375" y="181975"/>
            <a:ext cx="7258200" cy="520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u="sng"/>
              <a:t>Agenda for This Week</a:t>
            </a:r>
            <a:endParaRPr sz="3000" u="sng"/>
          </a:p>
          <a:p>
            <a:pPr indent="0" lvl="0" marL="0" rtl="0" algn="l">
              <a:spcBef>
                <a:spcPts val="0"/>
              </a:spcBef>
              <a:spcAft>
                <a:spcPts val="0"/>
              </a:spcAft>
              <a:buClr>
                <a:schemeClr val="dk1"/>
              </a:buClr>
              <a:buSzPts val="1100"/>
              <a:buFont typeface="Arial"/>
              <a:buNone/>
            </a:pPr>
            <a:r>
              <a:t/>
            </a:r>
            <a:endParaRPr sz="3000">
              <a:solidFill>
                <a:schemeClr val="dk1"/>
              </a:solidFill>
            </a:endParaRPr>
          </a:p>
          <a:p>
            <a:pPr indent="0" lvl="0" marL="0" rtl="0" algn="l">
              <a:spcBef>
                <a:spcPts val="0"/>
              </a:spcBef>
              <a:spcAft>
                <a:spcPts val="0"/>
              </a:spcAft>
              <a:buClr>
                <a:schemeClr val="dk1"/>
              </a:buClr>
              <a:buSzPts val="1100"/>
              <a:buFont typeface="Arial"/>
              <a:buNone/>
            </a:pPr>
            <a:r>
              <a:rPr lang="en" sz="3000">
                <a:solidFill>
                  <a:schemeClr val="dk1"/>
                </a:solidFill>
              </a:rPr>
              <a:t>-Navigating Wickham &amp; Grolemund</a:t>
            </a:r>
            <a:endParaRPr sz="3000">
              <a:solidFill>
                <a:schemeClr val="dk1"/>
              </a:solidFill>
            </a:endParaRPr>
          </a:p>
          <a:p>
            <a:pPr indent="0" lvl="0" marL="0" rtl="0" algn="l">
              <a:spcBef>
                <a:spcPts val="0"/>
              </a:spcBef>
              <a:spcAft>
                <a:spcPts val="0"/>
              </a:spcAft>
              <a:buNone/>
            </a:pPr>
            <a:r>
              <a:rPr lang="en" sz="3000"/>
              <a:t>-Setting up your machine to run R code</a:t>
            </a:r>
            <a:endParaRPr sz="3000"/>
          </a:p>
          <a:p>
            <a:pPr indent="0" lvl="0" marL="0" rtl="0" algn="l">
              <a:spcBef>
                <a:spcPts val="0"/>
              </a:spcBef>
              <a:spcAft>
                <a:spcPts val="0"/>
              </a:spcAft>
              <a:buNone/>
            </a:pPr>
            <a:r>
              <a:rPr lang="en" sz="3000"/>
              <a:t>-Accessing files on Github</a:t>
            </a:r>
            <a:endParaRPr sz="3000"/>
          </a:p>
          <a:p>
            <a:pPr indent="0" lvl="0" marL="0" rtl="0" algn="l">
              <a:spcBef>
                <a:spcPts val="0"/>
              </a:spcBef>
              <a:spcAft>
                <a:spcPts val="0"/>
              </a:spcAft>
              <a:buNone/>
            </a:pPr>
            <a:r>
              <a:rPr lang="en" sz="3000"/>
              <a:t>-Basic R syntax</a:t>
            </a:r>
            <a:endParaRPr sz="3000"/>
          </a:p>
          <a:p>
            <a:pPr indent="0" lvl="0" marL="0" rtl="0" algn="l">
              <a:spcBef>
                <a:spcPts val="0"/>
              </a:spcBef>
              <a:spcAft>
                <a:spcPts val="0"/>
              </a:spcAft>
              <a:buNone/>
            </a:pPr>
            <a:r>
              <a:rPr lang="en" sz="3000"/>
              <a:t>-R packages, package installation</a:t>
            </a:r>
            <a:endParaRPr sz="3000"/>
          </a:p>
          <a:p>
            <a:pPr indent="0" lvl="0" marL="0" rtl="0" algn="l">
              <a:spcBef>
                <a:spcPts val="0"/>
              </a:spcBef>
              <a:spcAft>
                <a:spcPts val="0"/>
              </a:spcAft>
              <a:buNone/>
            </a:pPr>
            <a:r>
              <a:rPr lang="en" sz="3000"/>
              <a:t>-R cheat sheets</a:t>
            </a:r>
            <a:endParaRPr sz="3000"/>
          </a:p>
          <a:p>
            <a:pPr indent="0" lvl="0" marL="0" rtl="0" algn="l">
              <a:spcBef>
                <a:spcPts val="0"/>
              </a:spcBef>
              <a:spcAft>
                <a:spcPts val="0"/>
              </a:spcAft>
              <a:buNone/>
            </a:pPr>
            <a:r>
              <a:rPr lang="en" sz="3000"/>
              <a:t>-Coding Exercises in Rstudio</a:t>
            </a:r>
            <a:endParaRPr sz="3000"/>
          </a:p>
          <a:p>
            <a:pPr indent="0" lvl="0" marL="0" rtl="0" algn="l">
              <a:spcBef>
                <a:spcPts val="0"/>
              </a:spcBef>
              <a:spcAft>
                <a:spcPts val="0"/>
              </a:spcAft>
              <a:buClr>
                <a:schemeClr val="dk1"/>
              </a:buClr>
              <a:buSzPts val="1100"/>
              <a:buFont typeface="Arial"/>
              <a:buNone/>
            </a:pPr>
            <a:r>
              <a:rPr lang="en" sz="3000">
                <a:solidFill>
                  <a:schemeClr val="dk1"/>
                </a:solidFill>
              </a:rPr>
              <a:t>-Logistics</a:t>
            </a:r>
            <a:endParaRPr sz="3000"/>
          </a:p>
          <a:p>
            <a:pPr indent="0" lvl="0" marL="0" rtl="0" algn="l">
              <a:spcBef>
                <a:spcPts val="0"/>
              </a:spcBef>
              <a:spcAft>
                <a:spcPts val="0"/>
              </a:spcAft>
              <a:buNone/>
            </a:pPr>
            <a:r>
              <a:t/>
            </a:r>
            <a:endParaRPr sz="26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38"/>
          <p:cNvPicPr preferRelativeResize="0"/>
          <p:nvPr/>
        </p:nvPicPr>
        <p:blipFill>
          <a:blip r:embed="rId3">
            <a:alphaModFix/>
          </a:blip>
          <a:stretch>
            <a:fillRect/>
          </a:stretch>
        </p:blipFill>
        <p:spPr>
          <a:xfrm>
            <a:off x="1489700" y="958925"/>
            <a:ext cx="6164626" cy="4047850"/>
          </a:xfrm>
          <a:prstGeom prst="rect">
            <a:avLst/>
          </a:prstGeom>
          <a:noFill/>
          <a:ln>
            <a:noFill/>
          </a:ln>
        </p:spPr>
      </p:pic>
      <p:sp>
        <p:nvSpPr>
          <p:cNvPr id="227" name="Google Shape;227;p38"/>
          <p:cNvSpPr txBox="1"/>
          <p:nvPr/>
        </p:nvSpPr>
        <p:spPr>
          <a:xfrm>
            <a:off x="812413" y="50350"/>
            <a:ext cx="75192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t>Make this plot</a:t>
            </a:r>
            <a:endParaRPr sz="2400"/>
          </a:p>
          <a:p>
            <a:pPr indent="0" lvl="0" marL="0" rtl="0" algn="ctr">
              <a:spcBef>
                <a:spcPts val="0"/>
              </a:spcBef>
              <a:spcAft>
                <a:spcPts val="0"/>
              </a:spcAft>
              <a:buNone/>
            </a:pPr>
            <a:r>
              <a:rPr lang="en" sz="2000" u="sng">
                <a:solidFill>
                  <a:schemeClr val="hlink"/>
                </a:solidFill>
                <a:hlinkClick r:id="rId4"/>
              </a:rPr>
              <a:t>https://r4ds.hadley.nz/data-visualize.html</a:t>
            </a:r>
            <a:endParaRPr sz="2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9"/>
          <p:cNvSpPr txBox="1"/>
          <p:nvPr/>
        </p:nvSpPr>
        <p:spPr>
          <a:xfrm>
            <a:off x="561600" y="190050"/>
            <a:ext cx="8020800" cy="449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u="sng">
                <a:solidFill>
                  <a:schemeClr val="hlink"/>
                </a:solidFill>
                <a:latin typeface="Consolas"/>
                <a:ea typeface="Consolas"/>
                <a:cs typeface="Consolas"/>
                <a:sym typeface="Consolas"/>
                <a:hlinkClick r:id="rId3"/>
              </a:rPr>
              <a:t>ggplot</a:t>
            </a:r>
            <a:r>
              <a:rPr lang="en" sz="2000">
                <a:solidFill>
                  <a:srgbClr val="5E5E5E"/>
                </a:solidFill>
                <a:latin typeface="Consolas"/>
                <a:ea typeface="Consolas"/>
                <a:cs typeface="Consolas"/>
                <a:sym typeface="Consolas"/>
              </a:rPr>
              <a:t>(</a:t>
            </a:r>
            <a:endParaRPr sz="2000">
              <a:solidFill>
                <a:srgbClr val="003B4F"/>
              </a:solidFill>
              <a:latin typeface="Consolas"/>
              <a:ea typeface="Consolas"/>
              <a:cs typeface="Consolas"/>
              <a:sym typeface="Consolas"/>
            </a:endParaRPr>
          </a:p>
          <a:p>
            <a:pPr indent="0" lvl="0" marL="0" rtl="0" algn="l">
              <a:spcBef>
                <a:spcPts val="0"/>
              </a:spcBef>
              <a:spcAft>
                <a:spcPts val="0"/>
              </a:spcAft>
              <a:buNone/>
            </a:pPr>
            <a:r>
              <a:rPr lang="en" sz="2000">
                <a:solidFill>
                  <a:srgbClr val="003B4F"/>
                </a:solidFill>
                <a:latin typeface="Consolas"/>
                <a:ea typeface="Consolas"/>
                <a:cs typeface="Consolas"/>
                <a:sym typeface="Consolas"/>
              </a:rPr>
              <a:t>  data </a:t>
            </a: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 </a:t>
            </a:r>
            <a:r>
              <a:rPr lang="en" sz="2000">
                <a:solidFill>
                  <a:srgbClr val="111111"/>
                </a:solidFill>
                <a:latin typeface="Consolas"/>
                <a:ea typeface="Consolas"/>
                <a:cs typeface="Consolas"/>
                <a:sym typeface="Consolas"/>
              </a:rPr>
              <a:t>penguins</a:t>
            </a:r>
            <a:r>
              <a:rPr lang="en" sz="2000">
                <a:solidFill>
                  <a:srgbClr val="003B4F"/>
                </a:solidFill>
                <a:latin typeface="Consolas"/>
                <a:ea typeface="Consolas"/>
                <a:cs typeface="Consolas"/>
                <a:sym typeface="Consolas"/>
              </a:rPr>
              <a:t>,</a:t>
            </a:r>
            <a:endParaRPr sz="2000">
              <a:solidFill>
                <a:srgbClr val="003B4F"/>
              </a:solidFill>
              <a:latin typeface="Consolas"/>
              <a:ea typeface="Consolas"/>
              <a:cs typeface="Consolas"/>
              <a:sym typeface="Consolas"/>
            </a:endParaRPr>
          </a:p>
          <a:p>
            <a:pPr indent="0" lvl="0" marL="0" rtl="0" algn="l">
              <a:spcBef>
                <a:spcPts val="0"/>
              </a:spcBef>
              <a:spcAft>
                <a:spcPts val="0"/>
              </a:spcAft>
              <a:buNone/>
            </a:pPr>
            <a:r>
              <a:rPr lang="en" sz="2000">
                <a:solidFill>
                  <a:srgbClr val="003B4F"/>
                </a:solidFill>
                <a:latin typeface="Consolas"/>
                <a:ea typeface="Consolas"/>
                <a:cs typeface="Consolas"/>
                <a:sym typeface="Consolas"/>
              </a:rPr>
              <a:t>  mapping </a:t>
            </a:r>
            <a:r>
              <a:rPr lang="en" sz="2000">
                <a:solidFill>
                  <a:srgbClr val="5E5E5E"/>
                </a:solidFill>
                <a:latin typeface="Consolas"/>
                <a:ea typeface="Consolas"/>
                <a:cs typeface="Consolas"/>
                <a:sym typeface="Consolas"/>
              </a:rPr>
              <a:t>=</a:t>
            </a:r>
            <a:r>
              <a:rPr lang="en" sz="2000">
                <a:solidFill>
                  <a:srgbClr val="003B4F"/>
                </a:solidFill>
                <a:uFill>
                  <a:noFill/>
                </a:uFill>
                <a:latin typeface="Consolas"/>
                <a:ea typeface="Consolas"/>
                <a:cs typeface="Consolas"/>
                <a:sym typeface="Consolas"/>
                <a:hlinkClick r:id="rId4">
                  <a:extLst>
                    <a:ext uri="{A12FA001-AC4F-418D-AE19-62706E023703}">
                      <ahyp:hlinkClr val="tx"/>
                    </a:ext>
                  </a:extLst>
                </a:hlinkClick>
              </a:rPr>
              <a:t> </a:t>
            </a:r>
            <a:r>
              <a:rPr lang="en" sz="2000" u="sng">
                <a:solidFill>
                  <a:schemeClr val="hlink"/>
                </a:solidFill>
                <a:latin typeface="Consolas"/>
                <a:ea typeface="Consolas"/>
                <a:cs typeface="Consolas"/>
                <a:sym typeface="Consolas"/>
                <a:hlinkClick r:id="rId5"/>
              </a:rPr>
              <a:t>aes</a:t>
            </a: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x </a:t>
            </a: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 </a:t>
            </a:r>
            <a:r>
              <a:rPr lang="en" sz="2000">
                <a:solidFill>
                  <a:srgbClr val="111111"/>
                </a:solidFill>
                <a:latin typeface="Consolas"/>
                <a:ea typeface="Consolas"/>
                <a:cs typeface="Consolas"/>
                <a:sym typeface="Consolas"/>
              </a:rPr>
              <a:t>flipper_length_mm</a:t>
            </a:r>
            <a:r>
              <a:rPr lang="en" sz="2000">
                <a:solidFill>
                  <a:srgbClr val="003B4F"/>
                </a:solidFill>
                <a:latin typeface="Consolas"/>
                <a:ea typeface="Consolas"/>
                <a:cs typeface="Consolas"/>
                <a:sym typeface="Consolas"/>
              </a:rPr>
              <a:t>, y </a:t>
            </a: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 </a:t>
            </a:r>
            <a:r>
              <a:rPr lang="en" sz="2000">
                <a:solidFill>
                  <a:srgbClr val="111111"/>
                </a:solidFill>
                <a:latin typeface="Consolas"/>
                <a:ea typeface="Consolas"/>
                <a:cs typeface="Consolas"/>
                <a:sym typeface="Consolas"/>
              </a:rPr>
              <a:t>body_mass_g</a:t>
            </a:r>
            <a:r>
              <a:rPr lang="en" sz="2000">
                <a:solidFill>
                  <a:srgbClr val="5E5E5E"/>
                </a:solidFill>
                <a:latin typeface="Consolas"/>
                <a:ea typeface="Consolas"/>
                <a:cs typeface="Consolas"/>
                <a:sym typeface="Consolas"/>
              </a:rPr>
              <a:t>)</a:t>
            </a:r>
            <a:endParaRPr sz="2000">
              <a:solidFill>
                <a:srgbClr val="003B4F"/>
              </a:solidFill>
              <a:latin typeface="Consolas"/>
              <a:ea typeface="Consolas"/>
              <a:cs typeface="Consolas"/>
              <a:sym typeface="Consolas"/>
            </a:endParaRPr>
          </a:p>
          <a:p>
            <a:pPr indent="0" lvl="0" marL="0" rtl="0" algn="l">
              <a:spcBef>
                <a:spcPts val="0"/>
              </a:spcBef>
              <a:spcAft>
                <a:spcPts val="0"/>
              </a:spcAft>
              <a:buNone/>
            </a:pP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 </a:t>
            </a:r>
            <a:r>
              <a:rPr lang="en" sz="2000">
                <a:solidFill>
                  <a:srgbClr val="5E5E5E"/>
                </a:solidFill>
                <a:latin typeface="Consolas"/>
                <a:ea typeface="Consolas"/>
                <a:cs typeface="Consolas"/>
                <a:sym typeface="Consolas"/>
              </a:rPr>
              <a:t>+</a:t>
            </a:r>
            <a:endParaRPr sz="2000">
              <a:solidFill>
                <a:srgbClr val="003B4F"/>
              </a:solidFill>
              <a:latin typeface="Consolas"/>
              <a:ea typeface="Consolas"/>
              <a:cs typeface="Consolas"/>
              <a:sym typeface="Consolas"/>
            </a:endParaRPr>
          </a:p>
          <a:p>
            <a:pPr indent="0" lvl="0" marL="0" rtl="0" algn="l">
              <a:spcBef>
                <a:spcPts val="0"/>
              </a:spcBef>
              <a:spcAft>
                <a:spcPts val="0"/>
              </a:spcAft>
              <a:buNone/>
            </a:pPr>
            <a:r>
              <a:rPr lang="en" sz="2000">
                <a:solidFill>
                  <a:srgbClr val="003B4F"/>
                </a:solidFill>
                <a:latin typeface="Consolas"/>
                <a:ea typeface="Consolas"/>
                <a:cs typeface="Consolas"/>
                <a:sym typeface="Consolas"/>
              </a:rPr>
              <a:t> </a:t>
            </a:r>
            <a:r>
              <a:rPr lang="en" sz="2000">
                <a:solidFill>
                  <a:srgbClr val="003B4F"/>
                </a:solidFill>
                <a:uFill>
                  <a:noFill/>
                </a:uFill>
                <a:latin typeface="Consolas"/>
                <a:ea typeface="Consolas"/>
                <a:cs typeface="Consolas"/>
                <a:sym typeface="Consolas"/>
                <a:hlinkClick r:id="rId6">
                  <a:extLst>
                    <a:ext uri="{A12FA001-AC4F-418D-AE19-62706E023703}">
                      <ahyp:hlinkClr val="tx"/>
                    </a:ext>
                  </a:extLst>
                </a:hlinkClick>
              </a:rPr>
              <a:t> </a:t>
            </a:r>
            <a:r>
              <a:rPr lang="en" sz="2000" u="sng">
                <a:solidFill>
                  <a:schemeClr val="hlink"/>
                </a:solidFill>
                <a:latin typeface="Consolas"/>
                <a:ea typeface="Consolas"/>
                <a:cs typeface="Consolas"/>
                <a:sym typeface="Consolas"/>
                <a:hlinkClick r:id="rId7"/>
              </a:rPr>
              <a:t>geom_point</a:t>
            </a:r>
            <a:r>
              <a:rPr lang="en" sz="2000">
                <a:solidFill>
                  <a:srgbClr val="5E5E5E"/>
                </a:solidFill>
                <a:latin typeface="Consolas"/>
                <a:ea typeface="Consolas"/>
                <a:cs typeface="Consolas"/>
                <a:sym typeface="Consolas"/>
              </a:rPr>
              <a:t>(</a:t>
            </a:r>
            <a:r>
              <a:rPr lang="en" sz="2000" u="sng">
                <a:solidFill>
                  <a:schemeClr val="hlink"/>
                </a:solidFill>
                <a:latin typeface="Consolas"/>
                <a:ea typeface="Consolas"/>
                <a:cs typeface="Consolas"/>
                <a:sym typeface="Consolas"/>
                <a:hlinkClick r:id="rId8"/>
              </a:rPr>
              <a:t>aes</a:t>
            </a: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color </a:t>
            </a: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 </a:t>
            </a:r>
            <a:r>
              <a:rPr lang="en" sz="2000">
                <a:solidFill>
                  <a:srgbClr val="111111"/>
                </a:solidFill>
                <a:latin typeface="Consolas"/>
                <a:ea typeface="Consolas"/>
                <a:cs typeface="Consolas"/>
                <a:sym typeface="Consolas"/>
              </a:rPr>
              <a:t>species</a:t>
            </a:r>
            <a:r>
              <a:rPr lang="en" sz="2000">
                <a:solidFill>
                  <a:srgbClr val="003B4F"/>
                </a:solidFill>
                <a:latin typeface="Consolas"/>
                <a:ea typeface="Consolas"/>
                <a:cs typeface="Consolas"/>
                <a:sym typeface="Consolas"/>
              </a:rPr>
              <a:t>, shape </a:t>
            </a: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 </a:t>
            </a:r>
            <a:r>
              <a:rPr lang="en" sz="2000">
                <a:solidFill>
                  <a:srgbClr val="111111"/>
                </a:solidFill>
                <a:latin typeface="Consolas"/>
                <a:ea typeface="Consolas"/>
                <a:cs typeface="Consolas"/>
                <a:sym typeface="Consolas"/>
              </a:rPr>
              <a:t>species</a:t>
            </a: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 </a:t>
            </a:r>
            <a:r>
              <a:rPr lang="en" sz="2000">
                <a:solidFill>
                  <a:srgbClr val="5E5E5E"/>
                </a:solidFill>
                <a:latin typeface="Consolas"/>
                <a:ea typeface="Consolas"/>
                <a:cs typeface="Consolas"/>
                <a:sym typeface="Consolas"/>
              </a:rPr>
              <a:t>+</a:t>
            </a:r>
            <a:endParaRPr sz="2000">
              <a:solidFill>
                <a:srgbClr val="003B4F"/>
              </a:solidFill>
              <a:latin typeface="Consolas"/>
              <a:ea typeface="Consolas"/>
              <a:cs typeface="Consolas"/>
              <a:sym typeface="Consolas"/>
            </a:endParaRPr>
          </a:p>
          <a:p>
            <a:pPr indent="0" lvl="0" marL="0" rtl="0" algn="l">
              <a:spcBef>
                <a:spcPts val="0"/>
              </a:spcBef>
              <a:spcAft>
                <a:spcPts val="0"/>
              </a:spcAft>
              <a:buNone/>
            </a:pPr>
            <a:r>
              <a:rPr lang="en" sz="2000">
                <a:solidFill>
                  <a:srgbClr val="003B4F"/>
                </a:solidFill>
                <a:latin typeface="Consolas"/>
                <a:ea typeface="Consolas"/>
                <a:cs typeface="Consolas"/>
                <a:sym typeface="Consolas"/>
              </a:rPr>
              <a:t> </a:t>
            </a:r>
            <a:r>
              <a:rPr lang="en" sz="2000">
                <a:solidFill>
                  <a:srgbClr val="003B4F"/>
                </a:solidFill>
                <a:uFill>
                  <a:noFill/>
                </a:uFill>
                <a:latin typeface="Consolas"/>
                <a:ea typeface="Consolas"/>
                <a:cs typeface="Consolas"/>
                <a:sym typeface="Consolas"/>
                <a:hlinkClick r:id="rId9">
                  <a:extLst>
                    <a:ext uri="{A12FA001-AC4F-418D-AE19-62706E023703}">
                      <ahyp:hlinkClr val="tx"/>
                    </a:ext>
                  </a:extLst>
                </a:hlinkClick>
              </a:rPr>
              <a:t> </a:t>
            </a:r>
            <a:r>
              <a:rPr lang="en" sz="2000" u="sng">
                <a:solidFill>
                  <a:schemeClr val="hlink"/>
                </a:solidFill>
                <a:latin typeface="Consolas"/>
                <a:ea typeface="Consolas"/>
                <a:cs typeface="Consolas"/>
                <a:sym typeface="Consolas"/>
                <a:hlinkClick r:id="rId10"/>
              </a:rPr>
              <a:t>geom_smooth</a:t>
            </a: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 </a:t>
            </a:r>
            <a:r>
              <a:rPr lang="en" sz="2000">
                <a:solidFill>
                  <a:srgbClr val="5E5E5E"/>
                </a:solidFill>
                <a:latin typeface="Consolas"/>
                <a:ea typeface="Consolas"/>
                <a:cs typeface="Consolas"/>
                <a:sym typeface="Consolas"/>
              </a:rPr>
              <a:t>+</a:t>
            </a:r>
            <a:endParaRPr sz="2000">
              <a:solidFill>
                <a:srgbClr val="003B4F"/>
              </a:solidFill>
              <a:latin typeface="Consolas"/>
              <a:ea typeface="Consolas"/>
              <a:cs typeface="Consolas"/>
              <a:sym typeface="Consolas"/>
            </a:endParaRPr>
          </a:p>
          <a:p>
            <a:pPr indent="0" lvl="0" marL="0" rtl="0" algn="l">
              <a:spcBef>
                <a:spcPts val="0"/>
              </a:spcBef>
              <a:spcAft>
                <a:spcPts val="0"/>
              </a:spcAft>
              <a:buNone/>
            </a:pPr>
            <a:r>
              <a:rPr lang="en" sz="2000">
                <a:solidFill>
                  <a:srgbClr val="003B4F"/>
                </a:solidFill>
                <a:latin typeface="Consolas"/>
                <a:ea typeface="Consolas"/>
                <a:cs typeface="Consolas"/>
                <a:sym typeface="Consolas"/>
              </a:rPr>
              <a:t> </a:t>
            </a:r>
            <a:r>
              <a:rPr lang="en" sz="2000">
                <a:solidFill>
                  <a:srgbClr val="003B4F"/>
                </a:solidFill>
                <a:uFill>
                  <a:noFill/>
                </a:uFill>
                <a:latin typeface="Consolas"/>
                <a:ea typeface="Consolas"/>
                <a:cs typeface="Consolas"/>
                <a:sym typeface="Consolas"/>
                <a:hlinkClick r:id="rId11">
                  <a:extLst>
                    <a:ext uri="{A12FA001-AC4F-418D-AE19-62706E023703}">
                      <ahyp:hlinkClr val="tx"/>
                    </a:ext>
                  </a:extLst>
                </a:hlinkClick>
              </a:rPr>
              <a:t> </a:t>
            </a:r>
            <a:r>
              <a:rPr lang="en" sz="2000" u="sng">
                <a:solidFill>
                  <a:schemeClr val="hlink"/>
                </a:solidFill>
                <a:latin typeface="Consolas"/>
                <a:ea typeface="Consolas"/>
                <a:cs typeface="Consolas"/>
                <a:sym typeface="Consolas"/>
                <a:hlinkClick r:id="rId12"/>
              </a:rPr>
              <a:t>labs</a:t>
            </a:r>
            <a:r>
              <a:rPr lang="en" sz="2000">
                <a:solidFill>
                  <a:srgbClr val="5E5E5E"/>
                </a:solidFill>
                <a:latin typeface="Consolas"/>
                <a:ea typeface="Consolas"/>
                <a:cs typeface="Consolas"/>
                <a:sym typeface="Consolas"/>
              </a:rPr>
              <a:t>(</a:t>
            </a:r>
            <a:endParaRPr sz="2000">
              <a:solidFill>
                <a:srgbClr val="003B4F"/>
              </a:solidFill>
              <a:latin typeface="Consolas"/>
              <a:ea typeface="Consolas"/>
              <a:cs typeface="Consolas"/>
              <a:sym typeface="Consolas"/>
            </a:endParaRPr>
          </a:p>
          <a:p>
            <a:pPr indent="0" lvl="0" marL="0" rtl="0" algn="l">
              <a:spcBef>
                <a:spcPts val="0"/>
              </a:spcBef>
              <a:spcAft>
                <a:spcPts val="0"/>
              </a:spcAft>
              <a:buNone/>
            </a:pPr>
            <a:r>
              <a:rPr lang="en" sz="2000">
                <a:solidFill>
                  <a:srgbClr val="003B4F"/>
                </a:solidFill>
                <a:latin typeface="Consolas"/>
                <a:ea typeface="Consolas"/>
                <a:cs typeface="Consolas"/>
                <a:sym typeface="Consolas"/>
              </a:rPr>
              <a:t>    title </a:t>
            </a: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 </a:t>
            </a:r>
            <a:r>
              <a:rPr lang="en" sz="2000">
                <a:solidFill>
                  <a:srgbClr val="20794D"/>
                </a:solidFill>
                <a:latin typeface="Consolas"/>
                <a:ea typeface="Consolas"/>
                <a:cs typeface="Consolas"/>
                <a:sym typeface="Consolas"/>
              </a:rPr>
              <a:t>"Body mass and flipper length"</a:t>
            </a:r>
            <a:r>
              <a:rPr lang="en" sz="2000">
                <a:solidFill>
                  <a:srgbClr val="003B4F"/>
                </a:solidFill>
                <a:latin typeface="Consolas"/>
                <a:ea typeface="Consolas"/>
                <a:cs typeface="Consolas"/>
                <a:sym typeface="Consolas"/>
              </a:rPr>
              <a:t>,</a:t>
            </a:r>
            <a:endParaRPr sz="2000">
              <a:solidFill>
                <a:srgbClr val="003B4F"/>
              </a:solidFill>
              <a:latin typeface="Consolas"/>
              <a:ea typeface="Consolas"/>
              <a:cs typeface="Consolas"/>
              <a:sym typeface="Consolas"/>
            </a:endParaRPr>
          </a:p>
          <a:p>
            <a:pPr indent="0" lvl="0" marL="0" rtl="0" algn="l">
              <a:spcBef>
                <a:spcPts val="0"/>
              </a:spcBef>
              <a:spcAft>
                <a:spcPts val="0"/>
              </a:spcAft>
              <a:buNone/>
            </a:pPr>
            <a:r>
              <a:rPr lang="en" sz="2000">
                <a:solidFill>
                  <a:srgbClr val="003B4F"/>
                </a:solidFill>
                <a:latin typeface="Consolas"/>
                <a:ea typeface="Consolas"/>
                <a:cs typeface="Consolas"/>
                <a:sym typeface="Consolas"/>
              </a:rPr>
              <a:t>    subtitle </a:t>
            </a: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 </a:t>
            </a:r>
            <a:r>
              <a:rPr lang="en" sz="2000">
                <a:solidFill>
                  <a:srgbClr val="20794D"/>
                </a:solidFill>
                <a:latin typeface="Consolas"/>
                <a:ea typeface="Consolas"/>
                <a:cs typeface="Consolas"/>
                <a:sym typeface="Consolas"/>
              </a:rPr>
              <a:t>"Dimensions for Adelie, Chinstrap, and Gentoo Penguins"</a:t>
            </a:r>
            <a:r>
              <a:rPr lang="en" sz="2000">
                <a:solidFill>
                  <a:srgbClr val="003B4F"/>
                </a:solidFill>
                <a:latin typeface="Consolas"/>
                <a:ea typeface="Consolas"/>
                <a:cs typeface="Consolas"/>
                <a:sym typeface="Consolas"/>
              </a:rPr>
              <a:t>,</a:t>
            </a:r>
            <a:endParaRPr sz="2000">
              <a:solidFill>
                <a:srgbClr val="003B4F"/>
              </a:solidFill>
              <a:latin typeface="Consolas"/>
              <a:ea typeface="Consolas"/>
              <a:cs typeface="Consolas"/>
              <a:sym typeface="Consolas"/>
            </a:endParaRPr>
          </a:p>
          <a:p>
            <a:pPr indent="0" lvl="0" marL="0" rtl="0" algn="l">
              <a:spcBef>
                <a:spcPts val="0"/>
              </a:spcBef>
              <a:spcAft>
                <a:spcPts val="0"/>
              </a:spcAft>
              <a:buNone/>
            </a:pPr>
            <a:r>
              <a:rPr lang="en" sz="2000">
                <a:solidFill>
                  <a:srgbClr val="003B4F"/>
                </a:solidFill>
                <a:latin typeface="Consolas"/>
                <a:ea typeface="Consolas"/>
                <a:cs typeface="Consolas"/>
                <a:sym typeface="Consolas"/>
              </a:rPr>
              <a:t>    x </a:t>
            </a: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 </a:t>
            </a:r>
            <a:r>
              <a:rPr lang="en" sz="2000">
                <a:solidFill>
                  <a:srgbClr val="20794D"/>
                </a:solidFill>
                <a:latin typeface="Consolas"/>
                <a:ea typeface="Consolas"/>
                <a:cs typeface="Consolas"/>
                <a:sym typeface="Consolas"/>
              </a:rPr>
              <a:t>"Flipper length (mm)"</a:t>
            </a:r>
            <a:r>
              <a:rPr lang="en" sz="2000">
                <a:solidFill>
                  <a:srgbClr val="003B4F"/>
                </a:solidFill>
                <a:latin typeface="Consolas"/>
                <a:ea typeface="Consolas"/>
                <a:cs typeface="Consolas"/>
                <a:sym typeface="Consolas"/>
              </a:rPr>
              <a:t>, y </a:t>
            </a: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 </a:t>
            </a:r>
            <a:r>
              <a:rPr lang="en" sz="2000">
                <a:solidFill>
                  <a:srgbClr val="20794D"/>
                </a:solidFill>
                <a:latin typeface="Consolas"/>
                <a:ea typeface="Consolas"/>
                <a:cs typeface="Consolas"/>
                <a:sym typeface="Consolas"/>
              </a:rPr>
              <a:t>"Body mass (g)"</a:t>
            </a:r>
            <a:r>
              <a:rPr lang="en" sz="2000">
                <a:solidFill>
                  <a:srgbClr val="003B4F"/>
                </a:solidFill>
                <a:latin typeface="Consolas"/>
                <a:ea typeface="Consolas"/>
                <a:cs typeface="Consolas"/>
                <a:sym typeface="Consolas"/>
              </a:rPr>
              <a:t>,</a:t>
            </a:r>
            <a:endParaRPr sz="2000">
              <a:solidFill>
                <a:srgbClr val="003B4F"/>
              </a:solidFill>
              <a:latin typeface="Consolas"/>
              <a:ea typeface="Consolas"/>
              <a:cs typeface="Consolas"/>
              <a:sym typeface="Consolas"/>
            </a:endParaRPr>
          </a:p>
          <a:p>
            <a:pPr indent="0" lvl="0" marL="0" rtl="0" algn="l">
              <a:spcBef>
                <a:spcPts val="0"/>
              </a:spcBef>
              <a:spcAft>
                <a:spcPts val="0"/>
              </a:spcAft>
              <a:buNone/>
            </a:pPr>
            <a:r>
              <a:rPr lang="en" sz="2000">
                <a:solidFill>
                  <a:srgbClr val="003B4F"/>
                </a:solidFill>
                <a:latin typeface="Consolas"/>
                <a:ea typeface="Consolas"/>
                <a:cs typeface="Consolas"/>
                <a:sym typeface="Consolas"/>
              </a:rPr>
              <a:t>    color </a:t>
            </a: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 </a:t>
            </a:r>
            <a:r>
              <a:rPr lang="en" sz="2000">
                <a:solidFill>
                  <a:srgbClr val="20794D"/>
                </a:solidFill>
                <a:latin typeface="Consolas"/>
                <a:ea typeface="Consolas"/>
                <a:cs typeface="Consolas"/>
                <a:sym typeface="Consolas"/>
              </a:rPr>
              <a:t>"Species"</a:t>
            </a:r>
            <a:r>
              <a:rPr lang="en" sz="2000">
                <a:solidFill>
                  <a:srgbClr val="003B4F"/>
                </a:solidFill>
                <a:latin typeface="Consolas"/>
                <a:ea typeface="Consolas"/>
                <a:cs typeface="Consolas"/>
                <a:sym typeface="Consolas"/>
              </a:rPr>
              <a:t>, shape </a:t>
            </a: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 </a:t>
            </a:r>
            <a:r>
              <a:rPr lang="en" sz="2000">
                <a:solidFill>
                  <a:srgbClr val="20794D"/>
                </a:solidFill>
                <a:latin typeface="Consolas"/>
                <a:ea typeface="Consolas"/>
                <a:cs typeface="Consolas"/>
                <a:sym typeface="Consolas"/>
              </a:rPr>
              <a:t>"Species"</a:t>
            </a:r>
            <a:endParaRPr sz="2000">
              <a:solidFill>
                <a:srgbClr val="003B4F"/>
              </a:solidFill>
              <a:latin typeface="Consolas"/>
              <a:ea typeface="Consolas"/>
              <a:cs typeface="Consolas"/>
              <a:sym typeface="Consolas"/>
            </a:endParaRPr>
          </a:p>
          <a:p>
            <a:pPr indent="0" lvl="0" marL="0" rtl="0" algn="l">
              <a:spcBef>
                <a:spcPts val="0"/>
              </a:spcBef>
              <a:spcAft>
                <a:spcPts val="0"/>
              </a:spcAft>
              <a:buNone/>
            </a:pPr>
            <a:r>
              <a:rPr lang="en" sz="2000">
                <a:solidFill>
                  <a:srgbClr val="003B4F"/>
                </a:solidFill>
                <a:latin typeface="Consolas"/>
                <a:ea typeface="Consolas"/>
                <a:cs typeface="Consolas"/>
                <a:sym typeface="Consolas"/>
              </a:rPr>
              <a:t>  </a:t>
            </a: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 </a:t>
            </a:r>
            <a:r>
              <a:rPr lang="en" sz="2000">
                <a:solidFill>
                  <a:srgbClr val="5E5E5E"/>
                </a:solidFill>
                <a:latin typeface="Consolas"/>
                <a:ea typeface="Consolas"/>
                <a:cs typeface="Consolas"/>
                <a:sym typeface="Consolas"/>
              </a:rPr>
              <a:t>+</a:t>
            </a:r>
            <a:endParaRPr sz="2000">
              <a:solidFill>
                <a:srgbClr val="003B4F"/>
              </a:solidFill>
              <a:latin typeface="Consolas"/>
              <a:ea typeface="Consolas"/>
              <a:cs typeface="Consolas"/>
              <a:sym typeface="Consolas"/>
            </a:endParaRPr>
          </a:p>
          <a:p>
            <a:pPr indent="0" lvl="0" marL="0" rtl="0" algn="l">
              <a:spcBef>
                <a:spcPts val="0"/>
              </a:spcBef>
              <a:spcAft>
                <a:spcPts val="0"/>
              </a:spcAft>
              <a:buNone/>
            </a:pPr>
            <a:r>
              <a:rPr lang="en" sz="2000">
                <a:solidFill>
                  <a:srgbClr val="003B4F"/>
                </a:solidFill>
                <a:latin typeface="Consolas"/>
                <a:ea typeface="Consolas"/>
                <a:cs typeface="Consolas"/>
                <a:sym typeface="Consolas"/>
              </a:rPr>
              <a:t> </a:t>
            </a:r>
            <a:r>
              <a:rPr lang="en" sz="2000">
                <a:solidFill>
                  <a:srgbClr val="003B4F"/>
                </a:solidFill>
                <a:uFill>
                  <a:noFill/>
                </a:uFill>
                <a:latin typeface="Consolas"/>
                <a:ea typeface="Consolas"/>
                <a:cs typeface="Consolas"/>
                <a:sym typeface="Consolas"/>
                <a:hlinkClick r:id="rId13">
                  <a:extLst>
                    <a:ext uri="{A12FA001-AC4F-418D-AE19-62706E023703}">
                      <ahyp:hlinkClr val="tx"/>
                    </a:ext>
                  </a:extLst>
                </a:hlinkClick>
              </a:rPr>
              <a:t> </a:t>
            </a:r>
            <a:r>
              <a:rPr lang="en" sz="2000" u="sng">
                <a:solidFill>
                  <a:schemeClr val="hlink"/>
                </a:solidFill>
                <a:latin typeface="Consolas"/>
                <a:ea typeface="Consolas"/>
                <a:cs typeface="Consolas"/>
                <a:sym typeface="Consolas"/>
                <a:hlinkClick r:id="rId14"/>
              </a:rPr>
              <a:t>scale_color_colorblind</a:t>
            </a:r>
            <a:r>
              <a:rPr lang="en" sz="2000">
                <a:solidFill>
                  <a:srgbClr val="5E5E5E"/>
                </a:solidFill>
                <a:latin typeface="Consolas"/>
                <a:ea typeface="Consolas"/>
                <a:cs typeface="Consolas"/>
                <a:sym typeface="Consolas"/>
              </a:rPr>
              <a:t>()</a:t>
            </a:r>
            <a:endParaRPr sz="22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40"/>
          <p:cNvPicPr preferRelativeResize="0"/>
          <p:nvPr/>
        </p:nvPicPr>
        <p:blipFill>
          <a:blip r:embed="rId3">
            <a:alphaModFix/>
          </a:blip>
          <a:stretch>
            <a:fillRect/>
          </a:stretch>
        </p:blipFill>
        <p:spPr>
          <a:xfrm>
            <a:off x="131625" y="988489"/>
            <a:ext cx="9144000" cy="4155022"/>
          </a:xfrm>
          <a:prstGeom prst="rect">
            <a:avLst/>
          </a:prstGeom>
          <a:noFill/>
          <a:ln>
            <a:noFill/>
          </a:ln>
        </p:spPr>
      </p:pic>
      <p:sp>
        <p:nvSpPr>
          <p:cNvPr id="238" name="Google Shape;238;p40"/>
          <p:cNvSpPr txBox="1"/>
          <p:nvPr/>
        </p:nvSpPr>
        <p:spPr>
          <a:xfrm>
            <a:off x="1092900" y="135425"/>
            <a:ext cx="7127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3200"/>
              <a:t>README.md</a:t>
            </a:r>
            <a:endParaRPr sz="32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41"/>
          <p:cNvPicPr preferRelativeResize="0"/>
          <p:nvPr/>
        </p:nvPicPr>
        <p:blipFill>
          <a:blip r:embed="rId3">
            <a:alphaModFix/>
          </a:blip>
          <a:stretch>
            <a:fillRect/>
          </a:stretch>
        </p:blipFill>
        <p:spPr>
          <a:xfrm>
            <a:off x="131625" y="988489"/>
            <a:ext cx="9144000" cy="4155022"/>
          </a:xfrm>
          <a:prstGeom prst="rect">
            <a:avLst/>
          </a:prstGeom>
          <a:noFill/>
          <a:ln>
            <a:noFill/>
          </a:ln>
        </p:spPr>
      </p:pic>
      <p:sp>
        <p:nvSpPr>
          <p:cNvPr id="244" name="Google Shape;244;p41"/>
          <p:cNvSpPr txBox="1"/>
          <p:nvPr/>
        </p:nvSpPr>
        <p:spPr>
          <a:xfrm>
            <a:off x="1092900" y="135425"/>
            <a:ext cx="7127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3200"/>
              <a:t>ch0_verybasics.R   commonlyused.R</a:t>
            </a:r>
            <a:endParaRPr sz="3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nvSpPr>
        <p:spPr>
          <a:xfrm>
            <a:off x="833375" y="181975"/>
            <a:ext cx="7258200" cy="520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u="sng"/>
              <a:t>Agenda for This Week</a:t>
            </a:r>
            <a:endParaRPr sz="3000" u="sng"/>
          </a:p>
          <a:p>
            <a:pPr indent="0" lvl="0" marL="0" rtl="0" algn="l">
              <a:spcBef>
                <a:spcPts val="0"/>
              </a:spcBef>
              <a:spcAft>
                <a:spcPts val="0"/>
              </a:spcAft>
              <a:buClr>
                <a:schemeClr val="dk1"/>
              </a:buClr>
              <a:buSzPts val="1100"/>
              <a:buFont typeface="Arial"/>
              <a:buNone/>
            </a:pPr>
            <a:r>
              <a:t/>
            </a:r>
            <a:endParaRPr sz="3000">
              <a:solidFill>
                <a:schemeClr val="dk1"/>
              </a:solidFill>
            </a:endParaRPr>
          </a:p>
          <a:p>
            <a:pPr indent="0" lvl="0" marL="0" rtl="0" algn="l">
              <a:spcBef>
                <a:spcPts val="0"/>
              </a:spcBef>
              <a:spcAft>
                <a:spcPts val="0"/>
              </a:spcAft>
              <a:buClr>
                <a:schemeClr val="dk1"/>
              </a:buClr>
              <a:buSzPts val="1100"/>
              <a:buFont typeface="Arial"/>
              <a:buNone/>
            </a:pPr>
            <a:r>
              <a:rPr lang="en" sz="3000">
                <a:solidFill>
                  <a:schemeClr val="dk1"/>
                </a:solidFill>
              </a:rPr>
              <a:t>-Navigating Wickham &amp; Grolemund</a:t>
            </a:r>
            <a:endParaRPr sz="3000">
              <a:solidFill>
                <a:schemeClr val="dk1"/>
              </a:solidFill>
            </a:endParaRPr>
          </a:p>
          <a:p>
            <a:pPr indent="0" lvl="0" marL="0" rtl="0" algn="l">
              <a:spcBef>
                <a:spcPts val="0"/>
              </a:spcBef>
              <a:spcAft>
                <a:spcPts val="0"/>
              </a:spcAft>
              <a:buNone/>
            </a:pPr>
            <a:r>
              <a:rPr lang="en" sz="3000"/>
              <a:t>-Setting up your machine to run R code</a:t>
            </a:r>
            <a:endParaRPr sz="3000"/>
          </a:p>
          <a:p>
            <a:pPr indent="0" lvl="0" marL="0" rtl="0" algn="l">
              <a:spcBef>
                <a:spcPts val="0"/>
              </a:spcBef>
              <a:spcAft>
                <a:spcPts val="0"/>
              </a:spcAft>
              <a:buNone/>
            </a:pPr>
            <a:r>
              <a:rPr lang="en" sz="3000"/>
              <a:t>-Accessing files on Github</a:t>
            </a:r>
            <a:endParaRPr sz="3000"/>
          </a:p>
          <a:p>
            <a:pPr indent="0" lvl="0" marL="0" rtl="0" algn="l">
              <a:spcBef>
                <a:spcPts val="0"/>
              </a:spcBef>
              <a:spcAft>
                <a:spcPts val="0"/>
              </a:spcAft>
              <a:buNone/>
            </a:pPr>
            <a:r>
              <a:rPr lang="en" sz="3000"/>
              <a:t>-Basic R syntax</a:t>
            </a:r>
            <a:endParaRPr sz="3000"/>
          </a:p>
          <a:p>
            <a:pPr indent="0" lvl="0" marL="0" rtl="0" algn="l">
              <a:spcBef>
                <a:spcPts val="0"/>
              </a:spcBef>
              <a:spcAft>
                <a:spcPts val="0"/>
              </a:spcAft>
              <a:buNone/>
            </a:pPr>
            <a:r>
              <a:rPr lang="en" sz="3000"/>
              <a:t>-R packages, package installation</a:t>
            </a:r>
            <a:endParaRPr sz="3000"/>
          </a:p>
          <a:p>
            <a:pPr indent="0" lvl="0" marL="0" rtl="0" algn="l">
              <a:spcBef>
                <a:spcPts val="0"/>
              </a:spcBef>
              <a:spcAft>
                <a:spcPts val="0"/>
              </a:spcAft>
              <a:buNone/>
            </a:pPr>
            <a:r>
              <a:rPr lang="en" sz="3000"/>
              <a:t>-R cheat sheets</a:t>
            </a:r>
            <a:endParaRPr sz="3000"/>
          </a:p>
          <a:p>
            <a:pPr indent="0" lvl="0" marL="0" rtl="0" algn="l">
              <a:spcBef>
                <a:spcPts val="0"/>
              </a:spcBef>
              <a:spcAft>
                <a:spcPts val="0"/>
              </a:spcAft>
              <a:buNone/>
            </a:pPr>
            <a:r>
              <a:rPr lang="en" sz="3000"/>
              <a:t>-Coding Exercises in Rstudio</a:t>
            </a:r>
            <a:endParaRPr sz="3000"/>
          </a:p>
          <a:p>
            <a:pPr indent="0" lvl="0" marL="0" rtl="0" algn="l">
              <a:spcBef>
                <a:spcPts val="0"/>
              </a:spcBef>
              <a:spcAft>
                <a:spcPts val="0"/>
              </a:spcAft>
              <a:buClr>
                <a:schemeClr val="dk1"/>
              </a:buClr>
              <a:buSzPts val="1100"/>
              <a:buFont typeface="Arial"/>
              <a:buNone/>
            </a:pPr>
            <a:r>
              <a:rPr lang="en" sz="3000">
                <a:solidFill>
                  <a:schemeClr val="dk1"/>
                </a:solidFill>
              </a:rPr>
              <a:t>-Logistics</a:t>
            </a:r>
            <a:endParaRPr sz="3000"/>
          </a:p>
          <a:p>
            <a:pPr indent="0" lvl="0" marL="0" rtl="0" algn="l">
              <a:spcBef>
                <a:spcPts val="0"/>
              </a:spcBef>
              <a:spcAft>
                <a:spcPts val="0"/>
              </a:spcAft>
              <a:buNone/>
            </a:pPr>
            <a:r>
              <a:t/>
            </a:r>
            <a:endParaRPr sz="26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42"/>
          <p:cNvPicPr preferRelativeResize="0"/>
          <p:nvPr/>
        </p:nvPicPr>
        <p:blipFill rotWithShape="1">
          <a:blip r:embed="rId3">
            <a:alphaModFix/>
          </a:blip>
          <a:srcRect b="0" l="21457" r="15171" t="0"/>
          <a:stretch/>
        </p:blipFill>
        <p:spPr>
          <a:xfrm>
            <a:off x="4295575" y="56000"/>
            <a:ext cx="4814149" cy="4838700"/>
          </a:xfrm>
          <a:prstGeom prst="rect">
            <a:avLst/>
          </a:prstGeom>
          <a:noFill/>
          <a:ln>
            <a:noFill/>
          </a:ln>
        </p:spPr>
      </p:pic>
      <p:pic>
        <p:nvPicPr>
          <p:cNvPr id="250" name="Google Shape;250;p42"/>
          <p:cNvPicPr preferRelativeResize="0"/>
          <p:nvPr/>
        </p:nvPicPr>
        <p:blipFill>
          <a:blip r:embed="rId4">
            <a:alphaModFix/>
          </a:blip>
          <a:stretch>
            <a:fillRect/>
          </a:stretch>
        </p:blipFill>
        <p:spPr>
          <a:xfrm>
            <a:off x="228275" y="253725"/>
            <a:ext cx="1972100" cy="4636050"/>
          </a:xfrm>
          <a:prstGeom prst="rect">
            <a:avLst/>
          </a:prstGeom>
          <a:noFill/>
          <a:ln>
            <a:noFill/>
          </a:ln>
        </p:spPr>
      </p:pic>
      <p:pic>
        <p:nvPicPr>
          <p:cNvPr id="251" name="Google Shape;251;p42"/>
          <p:cNvPicPr preferRelativeResize="0"/>
          <p:nvPr/>
        </p:nvPicPr>
        <p:blipFill>
          <a:blip r:embed="rId5">
            <a:alphaModFix/>
          </a:blip>
          <a:stretch>
            <a:fillRect/>
          </a:stretch>
        </p:blipFill>
        <p:spPr>
          <a:xfrm>
            <a:off x="2314375" y="56000"/>
            <a:ext cx="1783100" cy="5031500"/>
          </a:xfrm>
          <a:prstGeom prst="rect">
            <a:avLst/>
          </a:prstGeom>
          <a:noFill/>
          <a:ln>
            <a:noFill/>
          </a:ln>
        </p:spPr>
      </p:pic>
      <p:sp>
        <p:nvSpPr>
          <p:cNvPr id="252" name="Google Shape;252;p42"/>
          <p:cNvSpPr/>
          <p:nvPr/>
        </p:nvSpPr>
        <p:spPr>
          <a:xfrm>
            <a:off x="188050" y="1442429"/>
            <a:ext cx="1684109" cy="341406"/>
          </a:xfrm>
          <a:custGeom>
            <a:rect b="b" l="l" r="r" t="t"/>
            <a:pathLst>
              <a:path extrusionOk="0" h="26394" w="64065">
                <a:moveTo>
                  <a:pt x="62524" y="2745"/>
                </a:moveTo>
                <a:cubicBezTo>
                  <a:pt x="45603" y="-334"/>
                  <a:pt x="28194" y="112"/>
                  <a:pt x="10995" y="112"/>
                </a:cubicBezTo>
                <a:cubicBezTo>
                  <a:pt x="6780" y="112"/>
                  <a:pt x="-606" y="2349"/>
                  <a:pt x="87" y="6506"/>
                </a:cubicBezTo>
                <a:cubicBezTo>
                  <a:pt x="3392" y="26348"/>
                  <a:pt x="38930" y="29800"/>
                  <a:pt x="58010" y="23431"/>
                </a:cubicBezTo>
                <a:cubicBezTo>
                  <a:pt x="64826" y="21156"/>
                  <a:pt x="66244" y="5982"/>
                  <a:pt x="60267" y="1992"/>
                </a:cubicBezTo>
              </a:path>
            </a:pathLst>
          </a:custGeom>
          <a:noFill/>
          <a:ln cap="flat" cmpd="sng" w="38100">
            <a:solidFill>
              <a:schemeClr val="dk2"/>
            </a:solidFill>
            <a:prstDash val="solid"/>
            <a:round/>
            <a:headEnd len="med" w="med" type="none"/>
            <a:tailEnd len="med" w="med" type="none"/>
          </a:ln>
        </p:spPr>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3"/>
          <p:cNvSpPr txBox="1"/>
          <p:nvPr/>
        </p:nvSpPr>
        <p:spPr>
          <a:xfrm>
            <a:off x="1569350" y="156100"/>
            <a:ext cx="64497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373A3C"/>
                </a:solidFill>
                <a:highlight>
                  <a:srgbClr val="FFFFFF"/>
                </a:highlight>
                <a:latin typeface="Roboto"/>
                <a:ea typeface="Roboto"/>
                <a:cs typeface="Roboto"/>
                <a:sym typeface="Roboto"/>
              </a:rPr>
              <a:t>Do penguins with longer flippers weigh more or less than penguins with shorter flippers?</a:t>
            </a:r>
            <a:endParaRPr sz="3000"/>
          </a:p>
        </p:txBody>
      </p:sp>
      <p:pic>
        <p:nvPicPr>
          <p:cNvPr id="258" name="Google Shape;258;p43"/>
          <p:cNvPicPr preferRelativeResize="0"/>
          <p:nvPr/>
        </p:nvPicPr>
        <p:blipFill>
          <a:blip r:embed="rId3">
            <a:alphaModFix/>
          </a:blip>
          <a:stretch>
            <a:fillRect/>
          </a:stretch>
        </p:blipFill>
        <p:spPr>
          <a:xfrm>
            <a:off x="1984075" y="1931225"/>
            <a:ext cx="4645325" cy="30502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4"/>
          <p:cNvSpPr txBox="1"/>
          <p:nvPr/>
        </p:nvSpPr>
        <p:spPr>
          <a:xfrm>
            <a:off x="561600" y="190050"/>
            <a:ext cx="8020800" cy="449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u="sng">
                <a:solidFill>
                  <a:schemeClr val="hlink"/>
                </a:solidFill>
                <a:latin typeface="Consolas"/>
                <a:ea typeface="Consolas"/>
                <a:cs typeface="Consolas"/>
                <a:sym typeface="Consolas"/>
                <a:hlinkClick r:id="rId3"/>
              </a:rPr>
              <a:t>ggplot</a:t>
            </a:r>
            <a:r>
              <a:rPr lang="en" sz="2000">
                <a:solidFill>
                  <a:srgbClr val="5E5E5E"/>
                </a:solidFill>
                <a:latin typeface="Consolas"/>
                <a:ea typeface="Consolas"/>
                <a:cs typeface="Consolas"/>
                <a:sym typeface="Consolas"/>
              </a:rPr>
              <a:t>(</a:t>
            </a:r>
            <a:endParaRPr sz="2000">
              <a:solidFill>
                <a:srgbClr val="003B4F"/>
              </a:solidFill>
              <a:latin typeface="Consolas"/>
              <a:ea typeface="Consolas"/>
              <a:cs typeface="Consolas"/>
              <a:sym typeface="Consolas"/>
            </a:endParaRPr>
          </a:p>
          <a:p>
            <a:pPr indent="0" lvl="0" marL="0" rtl="0" algn="l">
              <a:spcBef>
                <a:spcPts val="0"/>
              </a:spcBef>
              <a:spcAft>
                <a:spcPts val="0"/>
              </a:spcAft>
              <a:buNone/>
            </a:pPr>
            <a:r>
              <a:rPr lang="en" sz="2000">
                <a:solidFill>
                  <a:srgbClr val="003B4F"/>
                </a:solidFill>
                <a:latin typeface="Consolas"/>
                <a:ea typeface="Consolas"/>
                <a:cs typeface="Consolas"/>
                <a:sym typeface="Consolas"/>
              </a:rPr>
              <a:t>  data </a:t>
            </a: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 </a:t>
            </a:r>
            <a:r>
              <a:rPr lang="en" sz="2000">
                <a:solidFill>
                  <a:srgbClr val="111111"/>
                </a:solidFill>
                <a:latin typeface="Consolas"/>
                <a:ea typeface="Consolas"/>
                <a:cs typeface="Consolas"/>
                <a:sym typeface="Consolas"/>
              </a:rPr>
              <a:t>penguins</a:t>
            </a:r>
            <a:r>
              <a:rPr lang="en" sz="2000">
                <a:solidFill>
                  <a:srgbClr val="003B4F"/>
                </a:solidFill>
                <a:latin typeface="Consolas"/>
                <a:ea typeface="Consolas"/>
                <a:cs typeface="Consolas"/>
                <a:sym typeface="Consolas"/>
              </a:rPr>
              <a:t>,</a:t>
            </a:r>
            <a:endParaRPr sz="2000">
              <a:solidFill>
                <a:srgbClr val="003B4F"/>
              </a:solidFill>
              <a:latin typeface="Consolas"/>
              <a:ea typeface="Consolas"/>
              <a:cs typeface="Consolas"/>
              <a:sym typeface="Consolas"/>
            </a:endParaRPr>
          </a:p>
          <a:p>
            <a:pPr indent="0" lvl="0" marL="0" rtl="0" algn="l">
              <a:spcBef>
                <a:spcPts val="0"/>
              </a:spcBef>
              <a:spcAft>
                <a:spcPts val="0"/>
              </a:spcAft>
              <a:buNone/>
            </a:pPr>
            <a:r>
              <a:rPr lang="en" sz="2000">
                <a:solidFill>
                  <a:srgbClr val="003B4F"/>
                </a:solidFill>
                <a:latin typeface="Consolas"/>
                <a:ea typeface="Consolas"/>
                <a:cs typeface="Consolas"/>
                <a:sym typeface="Consolas"/>
              </a:rPr>
              <a:t>  mapping </a:t>
            </a:r>
            <a:r>
              <a:rPr lang="en" sz="2000">
                <a:solidFill>
                  <a:srgbClr val="5E5E5E"/>
                </a:solidFill>
                <a:latin typeface="Consolas"/>
                <a:ea typeface="Consolas"/>
                <a:cs typeface="Consolas"/>
                <a:sym typeface="Consolas"/>
              </a:rPr>
              <a:t>=</a:t>
            </a:r>
            <a:r>
              <a:rPr lang="en" sz="2000">
                <a:solidFill>
                  <a:srgbClr val="003B4F"/>
                </a:solidFill>
                <a:uFill>
                  <a:noFill/>
                </a:uFill>
                <a:latin typeface="Consolas"/>
                <a:ea typeface="Consolas"/>
                <a:cs typeface="Consolas"/>
                <a:sym typeface="Consolas"/>
                <a:hlinkClick r:id="rId4">
                  <a:extLst>
                    <a:ext uri="{A12FA001-AC4F-418D-AE19-62706E023703}">
                      <ahyp:hlinkClr val="tx"/>
                    </a:ext>
                  </a:extLst>
                </a:hlinkClick>
              </a:rPr>
              <a:t> </a:t>
            </a:r>
            <a:r>
              <a:rPr lang="en" sz="2000" u="sng">
                <a:solidFill>
                  <a:schemeClr val="hlink"/>
                </a:solidFill>
                <a:latin typeface="Consolas"/>
                <a:ea typeface="Consolas"/>
                <a:cs typeface="Consolas"/>
                <a:sym typeface="Consolas"/>
                <a:hlinkClick r:id="rId5"/>
              </a:rPr>
              <a:t>aes</a:t>
            </a: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x </a:t>
            </a: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 </a:t>
            </a:r>
            <a:r>
              <a:rPr lang="en" sz="2000">
                <a:solidFill>
                  <a:srgbClr val="111111"/>
                </a:solidFill>
                <a:latin typeface="Consolas"/>
                <a:ea typeface="Consolas"/>
                <a:cs typeface="Consolas"/>
                <a:sym typeface="Consolas"/>
              </a:rPr>
              <a:t>flipper_length_mm</a:t>
            </a:r>
            <a:r>
              <a:rPr lang="en" sz="2000">
                <a:solidFill>
                  <a:srgbClr val="003B4F"/>
                </a:solidFill>
                <a:latin typeface="Consolas"/>
                <a:ea typeface="Consolas"/>
                <a:cs typeface="Consolas"/>
                <a:sym typeface="Consolas"/>
              </a:rPr>
              <a:t>, y </a:t>
            </a: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 </a:t>
            </a:r>
            <a:r>
              <a:rPr lang="en" sz="2000">
                <a:solidFill>
                  <a:srgbClr val="111111"/>
                </a:solidFill>
                <a:latin typeface="Consolas"/>
                <a:ea typeface="Consolas"/>
                <a:cs typeface="Consolas"/>
                <a:sym typeface="Consolas"/>
              </a:rPr>
              <a:t>body_mass_g</a:t>
            </a:r>
            <a:r>
              <a:rPr lang="en" sz="2000">
                <a:solidFill>
                  <a:srgbClr val="5E5E5E"/>
                </a:solidFill>
                <a:latin typeface="Consolas"/>
                <a:ea typeface="Consolas"/>
                <a:cs typeface="Consolas"/>
                <a:sym typeface="Consolas"/>
              </a:rPr>
              <a:t>)</a:t>
            </a:r>
            <a:endParaRPr sz="2000">
              <a:solidFill>
                <a:srgbClr val="003B4F"/>
              </a:solidFill>
              <a:latin typeface="Consolas"/>
              <a:ea typeface="Consolas"/>
              <a:cs typeface="Consolas"/>
              <a:sym typeface="Consolas"/>
            </a:endParaRPr>
          </a:p>
          <a:p>
            <a:pPr indent="0" lvl="0" marL="0" rtl="0" algn="l">
              <a:spcBef>
                <a:spcPts val="0"/>
              </a:spcBef>
              <a:spcAft>
                <a:spcPts val="0"/>
              </a:spcAft>
              <a:buNone/>
            </a:pP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 </a:t>
            </a:r>
            <a:r>
              <a:rPr lang="en" sz="2000">
                <a:solidFill>
                  <a:srgbClr val="5E5E5E"/>
                </a:solidFill>
                <a:latin typeface="Consolas"/>
                <a:ea typeface="Consolas"/>
                <a:cs typeface="Consolas"/>
                <a:sym typeface="Consolas"/>
              </a:rPr>
              <a:t>+</a:t>
            </a:r>
            <a:endParaRPr sz="2000">
              <a:solidFill>
                <a:srgbClr val="003B4F"/>
              </a:solidFill>
              <a:latin typeface="Consolas"/>
              <a:ea typeface="Consolas"/>
              <a:cs typeface="Consolas"/>
              <a:sym typeface="Consolas"/>
            </a:endParaRPr>
          </a:p>
          <a:p>
            <a:pPr indent="0" lvl="0" marL="0" rtl="0" algn="l">
              <a:spcBef>
                <a:spcPts val="0"/>
              </a:spcBef>
              <a:spcAft>
                <a:spcPts val="0"/>
              </a:spcAft>
              <a:buNone/>
            </a:pPr>
            <a:r>
              <a:rPr lang="en" sz="2000">
                <a:solidFill>
                  <a:srgbClr val="003B4F"/>
                </a:solidFill>
                <a:latin typeface="Consolas"/>
                <a:ea typeface="Consolas"/>
                <a:cs typeface="Consolas"/>
                <a:sym typeface="Consolas"/>
              </a:rPr>
              <a:t> </a:t>
            </a:r>
            <a:r>
              <a:rPr lang="en" sz="2000">
                <a:solidFill>
                  <a:srgbClr val="003B4F"/>
                </a:solidFill>
                <a:uFill>
                  <a:noFill/>
                </a:uFill>
                <a:latin typeface="Consolas"/>
                <a:ea typeface="Consolas"/>
                <a:cs typeface="Consolas"/>
                <a:sym typeface="Consolas"/>
                <a:hlinkClick r:id="rId6">
                  <a:extLst>
                    <a:ext uri="{A12FA001-AC4F-418D-AE19-62706E023703}">
                      <ahyp:hlinkClr val="tx"/>
                    </a:ext>
                  </a:extLst>
                </a:hlinkClick>
              </a:rPr>
              <a:t> </a:t>
            </a:r>
            <a:r>
              <a:rPr lang="en" sz="2000" u="sng">
                <a:solidFill>
                  <a:schemeClr val="hlink"/>
                </a:solidFill>
                <a:latin typeface="Consolas"/>
                <a:ea typeface="Consolas"/>
                <a:cs typeface="Consolas"/>
                <a:sym typeface="Consolas"/>
                <a:hlinkClick r:id="rId7"/>
              </a:rPr>
              <a:t>geom_point</a:t>
            </a:r>
            <a:r>
              <a:rPr lang="en" sz="2000">
                <a:solidFill>
                  <a:srgbClr val="5E5E5E"/>
                </a:solidFill>
                <a:latin typeface="Consolas"/>
                <a:ea typeface="Consolas"/>
                <a:cs typeface="Consolas"/>
                <a:sym typeface="Consolas"/>
              </a:rPr>
              <a:t>(</a:t>
            </a:r>
            <a:r>
              <a:rPr lang="en" sz="2000" u="sng">
                <a:solidFill>
                  <a:schemeClr val="hlink"/>
                </a:solidFill>
                <a:latin typeface="Consolas"/>
                <a:ea typeface="Consolas"/>
                <a:cs typeface="Consolas"/>
                <a:sym typeface="Consolas"/>
                <a:hlinkClick r:id="rId8"/>
              </a:rPr>
              <a:t>aes</a:t>
            </a: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color </a:t>
            </a: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 </a:t>
            </a:r>
            <a:r>
              <a:rPr lang="en" sz="2000">
                <a:solidFill>
                  <a:srgbClr val="111111"/>
                </a:solidFill>
                <a:latin typeface="Consolas"/>
                <a:ea typeface="Consolas"/>
                <a:cs typeface="Consolas"/>
                <a:sym typeface="Consolas"/>
              </a:rPr>
              <a:t>species</a:t>
            </a:r>
            <a:r>
              <a:rPr lang="en" sz="2000">
                <a:solidFill>
                  <a:srgbClr val="003B4F"/>
                </a:solidFill>
                <a:latin typeface="Consolas"/>
                <a:ea typeface="Consolas"/>
                <a:cs typeface="Consolas"/>
                <a:sym typeface="Consolas"/>
              </a:rPr>
              <a:t>, shape </a:t>
            </a: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 </a:t>
            </a:r>
            <a:r>
              <a:rPr lang="en" sz="2000">
                <a:solidFill>
                  <a:srgbClr val="111111"/>
                </a:solidFill>
                <a:latin typeface="Consolas"/>
                <a:ea typeface="Consolas"/>
                <a:cs typeface="Consolas"/>
                <a:sym typeface="Consolas"/>
              </a:rPr>
              <a:t>species</a:t>
            </a: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 </a:t>
            </a:r>
            <a:r>
              <a:rPr lang="en" sz="2000">
                <a:solidFill>
                  <a:srgbClr val="5E5E5E"/>
                </a:solidFill>
                <a:latin typeface="Consolas"/>
                <a:ea typeface="Consolas"/>
                <a:cs typeface="Consolas"/>
                <a:sym typeface="Consolas"/>
              </a:rPr>
              <a:t>+</a:t>
            </a:r>
            <a:endParaRPr sz="2000">
              <a:solidFill>
                <a:srgbClr val="003B4F"/>
              </a:solidFill>
              <a:latin typeface="Consolas"/>
              <a:ea typeface="Consolas"/>
              <a:cs typeface="Consolas"/>
              <a:sym typeface="Consolas"/>
            </a:endParaRPr>
          </a:p>
          <a:p>
            <a:pPr indent="0" lvl="0" marL="0" rtl="0" algn="l">
              <a:spcBef>
                <a:spcPts val="0"/>
              </a:spcBef>
              <a:spcAft>
                <a:spcPts val="0"/>
              </a:spcAft>
              <a:buNone/>
            </a:pPr>
            <a:r>
              <a:rPr lang="en" sz="2000">
                <a:solidFill>
                  <a:srgbClr val="003B4F"/>
                </a:solidFill>
                <a:latin typeface="Consolas"/>
                <a:ea typeface="Consolas"/>
                <a:cs typeface="Consolas"/>
                <a:sym typeface="Consolas"/>
              </a:rPr>
              <a:t> </a:t>
            </a:r>
            <a:r>
              <a:rPr lang="en" sz="2000">
                <a:solidFill>
                  <a:srgbClr val="003B4F"/>
                </a:solidFill>
                <a:uFill>
                  <a:noFill/>
                </a:uFill>
                <a:latin typeface="Consolas"/>
                <a:ea typeface="Consolas"/>
                <a:cs typeface="Consolas"/>
                <a:sym typeface="Consolas"/>
                <a:hlinkClick r:id="rId9">
                  <a:extLst>
                    <a:ext uri="{A12FA001-AC4F-418D-AE19-62706E023703}">
                      <ahyp:hlinkClr val="tx"/>
                    </a:ext>
                  </a:extLst>
                </a:hlinkClick>
              </a:rPr>
              <a:t> </a:t>
            </a:r>
            <a:r>
              <a:rPr lang="en" sz="2000" u="sng">
                <a:solidFill>
                  <a:schemeClr val="hlink"/>
                </a:solidFill>
                <a:latin typeface="Consolas"/>
                <a:ea typeface="Consolas"/>
                <a:cs typeface="Consolas"/>
                <a:sym typeface="Consolas"/>
                <a:hlinkClick r:id="rId10"/>
              </a:rPr>
              <a:t>geom_smooth</a:t>
            </a: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 </a:t>
            </a:r>
            <a:r>
              <a:rPr lang="en" sz="2000">
                <a:solidFill>
                  <a:srgbClr val="5E5E5E"/>
                </a:solidFill>
                <a:latin typeface="Consolas"/>
                <a:ea typeface="Consolas"/>
                <a:cs typeface="Consolas"/>
                <a:sym typeface="Consolas"/>
              </a:rPr>
              <a:t>+</a:t>
            </a:r>
            <a:endParaRPr sz="2000">
              <a:solidFill>
                <a:srgbClr val="003B4F"/>
              </a:solidFill>
              <a:latin typeface="Consolas"/>
              <a:ea typeface="Consolas"/>
              <a:cs typeface="Consolas"/>
              <a:sym typeface="Consolas"/>
            </a:endParaRPr>
          </a:p>
          <a:p>
            <a:pPr indent="0" lvl="0" marL="0" rtl="0" algn="l">
              <a:spcBef>
                <a:spcPts val="0"/>
              </a:spcBef>
              <a:spcAft>
                <a:spcPts val="0"/>
              </a:spcAft>
              <a:buNone/>
            </a:pPr>
            <a:r>
              <a:rPr lang="en" sz="2000">
                <a:solidFill>
                  <a:srgbClr val="003B4F"/>
                </a:solidFill>
                <a:latin typeface="Consolas"/>
                <a:ea typeface="Consolas"/>
                <a:cs typeface="Consolas"/>
                <a:sym typeface="Consolas"/>
              </a:rPr>
              <a:t> </a:t>
            </a:r>
            <a:r>
              <a:rPr lang="en" sz="2000">
                <a:solidFill>
                  <a:srgbClr val="003B4F"/>
                </a:solidFill>
                <a:uFill>
                  <a:noFill/>
                </a:uFill>
                <a:latin typeface="Consolas"/>
                <a:ea typeface="Consolas"/>
                <a:cs typeface="Consolas"/>
                <a:sym typeface="Consolas"/>
                <a:hlinkClick r:id="rId11">
                  <a:extLst>
                    <a:ext uri="{A12FA001-AC4F-418D-AE19-62706E023703}">
                      <ahyp:hlinkClr val="tx"/>
                    </a:ext>
                  </a:extLst>
                </a:hlinkClick>
              </a:rPr>
              <a:t> </a:t>
            </a:r>
            <a:r>
              <a:rPr lang="en" sz="2000" u="sng">
                <a:solidFill>
                  <a:schemeClr val="hlink"/>
                </a:solidFill>
                <a:latin typeface="Consolas"/>
                <a:ea typeface="Consolas"/>
                <a:cs typeface="Consolas"/>
                <a:sym typeface="Consolas"/>
                <a:hlinkClick r:id="rId12"/>
              </a:rPr>
              <a:t>labs</a:t>
            </a:r>
            <a:r>
              <a:rPr lang="en" sz="2000">
                <a:solidFill>
                  <a:srgbClr val="5E5E5E"/>
                </a:solidFill>
                <a:latin typeface="Consolas"/>
                <a:ea typeface="Consolas"/>
                <a:cs typeface="Consolas"/>
                <a:sym typeface="Consolas"/>
              </a:rPr>
              <a:t>(</a:t>
            </a:r>
            <a:endParaRPr sz="2000">
              <a:solidFill>
                <a:srgbClr val="003B4F"/>
              </a:solidFill>
              <a:latin typeface="Consolas"/>
              <a:ea typeface="Consolas"/>
              <a:cs typeface="Consolas"/>
              <a:sym typeface="Consolas"/>
            </a:endParaRPr>
          </a:p>
          <a:p>
            <a:pPr indent="0" lvl="0" marL="0" rtl="0" algn="l">
              <a:spcBef>
                <a:spcPts val="0"/>
              </a:spcBef>
              <a:spcAft>
                <a:spcPts val="0"/>
              </a:spcAft>
              <a:buNone/>
            </a:pPr>
            <a:r>
              <a:rPr lang="en" sz="2000">
                <a:solidFill>
                  <a:srgbClr val="003B4F"/>
                </a:solidFill>
                <a:latin typeface="Consolas"/>
                <a:ea typeface="Consolas"/>
                <a:cs typeface="Consolas"/>
                <a:sym typeface="Consolas"/>
              </a:rPr>
              <a:t>    title </a:t>
            </a: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 </a:t>
            </a:r>
            <a:r>
              <a:rPr lang="en" sz="2000">
                <a:solidFill>
                  <a:srgbClr val="20794D"/>
                </a:solidFill>
                <a:latin typeface="Consolas"/>
                <a:ea typeface="Consolas"/>
                <a:cs typeface="Consolas"/>
                <a:sym typeface="Consolas"/>
              </a:rPr>
              <a:t>"Body mass and flipper length"</a:t>
            </a:r>
            <a:r>
              <a:rPr lang="en" sz="2000">
                <a:solidFill>
                  <a:srgbClr val="003B4F"/>
                </a:solidFill>
                <a:latin typeface="Consolas"/>
                <a:ea typeface="Consolas"/>
                <a:cs typeface="Consolas"/>
                <a:sym typeface="Consolas"/>
              </a:rPr>
              <a:t>,</a:t>
            </a:r>
            <a:endParaRPr sz="2000">
              <a:solidFill>
                <a:srgbClr val="003B4F"/>
              </a:solidFill>
              <a:latin typeface="Consolas"/>
              <a:ea typeface="Consolas"/>
              <a:cs typeface="Consolas"/>
              <a:sym typeface="Consolas"/>
            </a:endParaRPr>
          </a:p>
          <a:p>
            <a:pPr indent="0" lvl="0" marL="0" rtl="0" algn="l">
              <a:spcBef>
                <a:spcPts val="0"/>
              </a:spcBef>
              <a:spcAft>
                <a:spcPts val="0"/>
              </a:spcAft>
              <a:buNone/>
            </a:pPr>
            <a:r>
              <a:rPr lang="en" sz="2000">
                <a:solidFill>
                  <a:srgbClr val="003B4F"/>
                </a:solidFill>
                <a:latin typeface="Consolas"/>
                <a:ea typeface="Consolas"/>
                <a:cs typeface="Consolas"/>
                <a:sym typeface="Consolas"/>
              </a:rPr>
              <a:t>    subtitle </a:t>
            </a: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 </a:t>
            </a:r>
            <a:r>
              <a:rPr lang="en" sz="2000">
                <a:solidFill>
                  <a:srgbClr val="20794D"/>
                </a:solidFill>
                <a:latin typeface="Consolas"/>
                <a:ea typeface="Consolas"/>
                <a:cs typeface="Consolas"/>
                <a:sym typeface="Consolas"/>
              </a:rPr>
              <a:t>"Dimensions for Adelie, Chinstrap, and Gentoo Penguins"</a:t>
            </a:r>
            <a:r>
              <a:rPr lang="en" sz="2000">
                <a:solidFill>
                  <a:srgbClr val="003B4F"/>
                </a:solidFill>
                <a:latin typeface="Consolas"/>
                <a:ea typeface="Consolas"/>
                <a:cs typeface="Consolas"/>
                <a:sym typeface="Consolas"/>
              </a:rPr>
              <a:t>,</a:t>
            </a:r>
            <a:endParaRPr sz="2000">
              <a:solidFill>
                <a:srgbClr val="003B4F"/>
              </a:solidFill>
              <a:latin typeface="Consolas"/>
              <a:ea typeface="Consolas"/>
              <a:cs typeface="Consolas"/>
              <a:sym typeface="Consolas"/>
            </a:endParaRPr>
          </a:p>
          <a:p>
            <a:pPr indent="0" lvl="0" marL="0" rtl="0" algn="l">
              <a:spcBef>
                <a:spcPts val="0"/>
              </a:spcBef>
              <a:spcAft>
                <a:spcPts val="0"/>
              </a:spcAft>
              <a:buNone/>
            </a:pPr>
            <a:r>
              <a:rPr lang="en" sz="2000">
                <a:solidFill>
                  <a:srgbClr val="003B4F"/>
                </a:solidFill>
                <a:latin typeface="Consolas"/>
                <a:ea typeface="Consolas"/>
                <a:cs typeface="Consolas"/>
                <a:sym typeface="Consolas"/>
              </a:rPr>
              <a:t>    x </a:t>
            </a: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 </a:t>
            </a:r>
            <a:r>
              <a:rPr lang="en" sz="2000">
                <a:solidFill>
                  <a:srgbClr val="20794D"/>
                </a:solidFill>
                <a:latin typeface="Consolas"/>
                <a:ea typeface="Consolas"/>
                <a:cs typeface="Consolas"/>
                <a:sym typeface="Consolas"/>
              </a:rPr>
              <a:t>"Flipper length (mm)"</a:t>
            </a:r>
            <a:r>
              <a:rPr lang="en" sz="2000">
                <a:solidFill>
                  <a:srgbClr val="003B4F"/>
                </a:solidFill>
                <a:latin typeface="Consolas"/>
                <a:ea typeface="Consolas"/>
                <a:cs typeface="Consolas"/>
                <a:sym typeface="Consolas"/>
              </a:rPr>
              <a:t>, y </a:t>
            </a: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 </a:t>
            </a:r>
            <a:r>
              <a:rPr lang="en" sz="2000">
                <a:solidFill>
                  <a:srgbClr val="20794D"/>
                </a:solidFill>
                <a:latin typeface="Consolas"/>
                <a:ea typeface="Consolas"/>
                <a:cs typeface="Consolas"/>
                <a:sym typeface="Consolas"/>
              </a:rPr>
              <a:t>"Body mass (g)"</a:t>
            </a:r>
            <a:r>
              <a:rPr lang="en" sz="2000">
                <a:solidFill>
                  <a:srgbClr val="003B4F"/>
                </a:solidFill>
                <a:latin typeface="Consolas"/>
                <a:ea typeface="Consolas"/>
                <a:cs typeface="Consolas"/>
                <a:sym typeface="Consolas"/>
              </a:rPr>
              <a:t>,</a:t>
            </a:r>
            <a:endParaRPr sz="2000">
              <a:solidFill>
                <a:srgbClr val="003B4F"/>
              </a:solidFill>
              <a:latin typeface="Consolas"/>
              <a:ea typeface="Consolas"/>
              <a:cs typeface="Consolas"/>
              <a:sym typeface="Consolas"/>
            </a:endParaRPr>
          </a:p>
          <a:p>
            <a:pPr indent="0" lvl="0" marL="0" rtl="0" algn="l">
              <a:spcBef>
                <a:spcPts val="0"/>
              </a:spcBef>
              <a:spcAft>
                <a:spcPts val="0"/>
              </a:spcAft>
              <a:buNone/>
            </a:pPr>
            <a:r>
              <a:rPr lang="en" sz="2000">
                <a:solidFill>
                  <a:srgbClr val="003B4F"/>
                </a:solidFill>
                <a:latin typeface="Consolas"/>
                <a:ea typeface="Consolas"/>
                <a:cs typeface="Consolas"/>
                <a:sym typeface="Consolas"/>
              </a:rPr>
              <a:t>    color </a:t>
            </a: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 </a:t>
            </a:r>
            <a:r>
              <a:rPr lang="en" sz="2000">
                <a:solidFill>
                  <a:srgbClr val="20794D"/>
                </a:solidFill>
                <a:latin typeface="Consolas"/>
                <a:ea typeface="Consolas"/>
                <a:cs typeface="Consolas"/>
                <a:sym typeface="Consolas"/>
              </a:rPr>
              <a:t>"Species"</a:t>
            </a:r>
            <a:r>
              <a:rPr lang="en" sz="2000">
                <a:solidFill>
                  <a:srgbClr val="003B4F"/>
                </a:solidFill>
                <a:latin typeface="Consolas"/>
                <a:ea typeface="Consolas"/>
                <a:cs typeface="Consolas"/>
                <a:sym typeface="Consolas"/>
              </a:rPr>
              <a:t>, shape </a:t>
            </a: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 </a:t>
            </a:r>
            <a:r>
              <a:rPr lang="en" sz="2000">
                <a:solidFill>
                  <a:srgbClr val="20794D"/>
                </a:solidFill>
                <a:latin typeface="Consolas"/>
                <a:ea typeface="Consolas"/>
                <a:cs typeface="Consolas"/>
                <a:sym typeface="Consolas"/>
              </a:rPr>
              <a:t>"Species"</a:t>
            </a:r>
            <a:endParaRPr sz="2000">
              <a:solidFill>
                <a:srgbClr val="003B4F"/>
              </a:solidFill>
              <a:latin typeface="Consolas"/>
              <a:ea typeface="Consolas"/>
              <a:cs typeface="Consolas"/>
              <a:sym typeface="Consolas"/>
            </a:endParaRPr>
          </a:p>
          <a:p>
            <a:pPr indent="0" lvl="0" marL="0" rtl="0" algn="l">
              <a:spcBef>
                <a:spcPts val="0"/>
              </a:spcBef>
              <a:spcAft>
                <a:spcPts val="0"/>
              </a:spcAft>
              <a:buNone/>
            </a:pPr>
            <a:r>
              <a:rPr lang="en" sz="2000">
                <a:solidFill>
                  <a:srgbClr val="003B4F"/>
                </a:solidFill>
                <a:latin typeface="Consolas"/>
                <a:ea typeface="Consolas"/>
                <a:cs typeface="Consolas"/>
                <a:sym typeface="Consolas"/>
              </a:rPr>
              <a:t>  </a:t>
            </a: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 </a:t>
            </a:r>
            <a:r>
              <a:rPr lang="en" sz="2000">
                <a:solidFill>
                  <a:srgbClr val="5E5E5E"/>
                </a:solidFill>
                <a:latin typeface="Consolas"/>
                <a:ea typeface="Consolas"/>
                <a:cs typeface="Consolas"/>
                <a:sym typeface="Consolas"/>
              </a:rPr>
              <a:t>+</a:t>
            </a:r>
            <a:endParaRPr sz="2000">
              <a:solidFill>
                <a:srgbClr val="003B4F"/>
              </a:solidFill>
              <a:latin typeface="Consolas"/>
              <a:ea typeface="Consolas"/>
              <a:cs typeface="Consolas"/>
              <a:sym typeface="Consolas"/>
            </a:endParaRPr>
          </a:p>
          <a:p>
            <a:pPr indent="0" lvl="0" marL="0" rtl="0" algn="l">
              <a:spcBef>
                <a:spcPts val="0"/>
              </a:spcBef>
              <a:spcAft>
                <a:spcPts val="0"/>
              </a:spcAft>
              <a:buNone/>
            </a:pPr>
            <a:r>
              <a:rPr lang="en" sz="2000">
                <a:solidFill>
                  <a:srgbClr val="003B4F"/>
                </a:solidFill>
                <a:latin typeface="Consolas"/>
                <a:ea typeface="Consolas"/>
                <a:cs typeface="Consolas"/>
                <a:sym typeface="Consolas"/>
              </a:rPr>
              <a:t> </a:t>
            </a:r>
            <a:r>
              <a:rPr lang="en" sz="2000">
                <a:solidFill>
                  <a:srgbClr val="003B4F"/>
                </a:solidFill>
                <a:uFill>
                  <a:noFill/>
                </a:uFill>
                <a:latin typeface="Consolas"/>
                <a:ea typeface="Consolas"/>
                <a:cs typeface="Consolas"/>
                <a:sym typeface="Consolas"/>
                <a:hlinkClick r:id="rId13">
                  <a:extLst>
                    <a:ext uri="{A12FA001-AC4F-418D-AE19-62706E023703}">
                      <ahyp:hlinkClr val="tx"/>
                    </a:ext>
                  </a:extLst>
                </a:hlinkClick>
              </a:rPr>
              <a:t> </a:t>
            </a:r>
            <a:r>
              <a:rPr lang="en" sz="2000" u="sng">
                <a:solidFill>
                  <a:schemeClr val="hlink"/>
                </a:solidFill>
                <a:latin typeface="Consolas"/>
                <a:ea typeface="Consolas"/>
                <a:cs typeface="Consolas"/>
                <a:sym typeface="Consolas"/>
                <a:hlinkClick r:id="rId14"/>
              </a:rPr>
              <a:t>scale_color_colorblind</a:t>
            </a:r>
            <a:r>
              <a:rPr lang="en" sz="2000">
                <a:solidFill>
                  <a:srgbClr val="5E5E5E"/>
                </a:solidFill>
                <a:latin typeface="Consolas"/>
                <a:ea typeface="Consolas"/>
                <a:cs typeface="Consolas"/>
                <a:sym typeface="Consolas"/>
              </a:rPr>
              <a:t>()</a:t>
            </a:r>
            <a:endParaRPr sz="22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5"/>
          <p:cNvSpPr txBox="1"/>
          <p:nvPr/>
        </p:nvSpPr>
        <p:spPr>
          <a:xfrm>
            <a:off x="1448075" y="996725"/>
            <a:ext cx="3000000" cy="18060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2000"/>
              </a:spcBef>
              <a:spcAft>
                <a:spcPts val="0"/>
              </a:spcAft>
              <a:buNone/>
            </a:pPr>
            <a:r>
              <a:rPr lang="en" sz="2000">
                <a:solidFill>
                  <a:schemeClr val="dk1"/>
                </a:solidFill>
                <a:highlight>
                  <a:srgbClr val="FFFFFF"/>
                </a:highlight>
                <a:latin typeface="Roboto"/>
                <a:ea typeface="Roboto"/>
                <a:cs typeface="Roboto"/>
                <a:sym typeface="Roboto"/>
              </a:rPr>
              <a:t>2.2.5 Exercises</a:t>
            </a:r>
            <a:endParaRPr sz="2000">
              <a:solidFill>
                <a:schemeClr val="dk1"/>
              </a:solidFill>
              <a:highlight>
                <a:srgbClr val="FFFFFF"/>
              </a:highlight>
              <a:latin typeface="Roboto"/>
              <a:ea typeface="Roboto"/>
              <a:cs typeface="Roboto"/>
              <a:sym typeface="Roboto"/>
            </a:endParaRPr>
          </a:p>
          <a:p>
            <a:pPr indent="0" lvl="0" marL="0" rtl="0" algn="l">
              <a:lnSpc>
                <a:spcPct val="130000"/>
              </a:lnSpc>
              <a:spcBef>
                <a:spcPts val="2000"/>
              </a:spcBef>
              <a:spcAft>
                <a:spcPts val="0"/>
              </a:spcAft>
              <a:buNone/>
            </a:pPr>
            <a:r>
              <a:rPr lang="en" sz="2000">
                <a:solidFill>
                  <a:schemeClr val="dk1"/>
                </a:solidFill>
                <a:highlight>
                  <a:srgbClr val="FFFFFF"/>
                </a:highlight>
                <a:latin typeface="Roboto"/>
                <a:ea typeface="Roboto"/>
                <a:cs typeface="Roboto"/>
                <a:sym typeface="Roboto"/>
              </a:rPr>
              <a:t>2.5.5 &amp; 2.61 Exercises</a:t>
            </a:r>
            <a:endParaRPr sz="2000">
              <a:solidFill>
                <a:schemeClr val="dk1"/>
              </a:solidFill>
              <a:highlight>
                <a:srgbClr val="FFFFFF"/>
              </a:highlight>
              <a:latin typeface="Roboto"/>
              <a:ea typeface="Roboto"/>
              <a:cs typeface="Roboto"/>
              <a:sym typeface="Roboto"/>
            </a:endParaRPr>
          </a:p>
          <a:p>
            <a:pPr indent="0" lvl="0" marL="0" rtl="0" algn="l">
              <a:lnSpc>
                <a:spcPct val="130000"/>
              </a:lnSpc>
              <a:spcBef>
                <a:spcPts val="2000"/>
              </a:spcBef>
              <a:spcAft>
                <a:spcPts val="400"/>
              </a:spcAft>
              <a:buNone/>
            </a:pPr>
            <a:r>
              <a:t/>
            </a:r>
            <a:endParaRPr sz="2000">
              <a:solidFill>
                <a:schemeClr val="dk1"/>
              </a:solidFill>
              <a:highlight>
                <a:srgbClr val="FFFFFF"/>
              </a:highlight>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16"/>
          <p:cNvPicPr preferRelativeResize="0"/>
          <p:nvPr/>
        </p:nvPicPr>
        <p:blipFill>
          <a:blip r:embed="rId3">
            <a:alphaModFix/>
          </a:blip>
          <a:stretch>
            <a:fillRect/>
          </a:stretch>
        </p:blipFill>
        <p:spPr>
          <a:xfrm>
            <a:off x="334575" y="152400"/>
            <a:ext cx="7987799" cy="4838700"/>
          </a:xfrm>
          <a:prstGeom prst="rect">
            <a:avLst/>
          </a:prstGeom>
          <a:noFill/>
          <a:ln>
            <a:noFill/>
          </a:ln>
        </p:spPr>
      </p:pic>
      <p:sp>
        <p:nvSpPr>
          <p:cNvPr id="75" name="Google Shape;75;p16"/>
          <p:cNvSpPr txBox="1"/>
          <p:nvPr/>
        </p:nvSpPr>
        <p:spPr>
          <a:xfrm>
            <a:off x="1341800" y="1910200"/>
            <a:ext cx="2066400" cy="5232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2200"/>
              <a:t>Code Editor</a:t>
            </a:r>
            <a:endParaRPr b="1" sz="2200"/>
          </a:p>
        </p:txBody>
      </p:sp>
      <p:sp>
        <p:nvSpPr>
          <p:cNvPr id="76" name="Google Shape;76;p16"/>
          <p:cNvSpPr txBox="1"/>
          <p:nvPr/>
        </p:nvSpPr>
        <p:spPr>
          <a:xfrm>
            <a:off x="4654825" y="1615375"/>
            <a:ext cx="3216900" cy="523200"/>
          </a:xfrm>
          <a:prstGeom prst="rect">
            <a:avLst/>
          </a:prstGeom>
          <a:solidFill>
            <a:schemeClr val="lt1"/>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2200"/>
              <a:t>Workspace &amp; History</a:t>
            </a:r>
            <a:endParaRPr b="1" sz="2200"/>
          </a:p>
        </p:txBody>
      </p:sp>
      <p:sp>
        <p:nvSpPr>
          <p:cNvPr id="77" name="Google Shape;77;p16"/>
          <p:cNvSpPr txBox="1"/>
          <p:nvPr/>
        </p:nvSpPr>
        <p:spPr>
          <a:xfrm>
            <a:off x="2406275" y="3502800"/>
            <a:ext cx="1538700" cy="5232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2200"/>
              <a:t>Console</a:t>
            </a:r>
            <a:endParaRPr b="1" sz="2200"/>
          </a:p>
        </p:txBody>
      </p:sp>
      <p:sp>
        <p:nvSpPr>
          <p:cNvPr id="78" name="Google Shape;78;p16"/>
          <p:cNvSpPr txBox="1"/>
          <p:nvPr/>
        </p:nvSpPr>
        <p:spPr>
          <a:xfrm>
            <a:off x="6539300" y="2617550"/>
            <a:ext cx="1538700" cy="5232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2200"/>
              <a:t>Viewer</a:t>
            </a:r>
            <a:endParaRPr b="1" sz="2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id="83" name="Google Shape;83;p17"/>
          <p:cNvPicPr preferRelativeResize="0"/>
          <p:nvPr/>
        </p:nvPicPr>
        <p:blipFill>
          <a:blip r:embed="rId3">
            <a:alphaModFix/>
          </a:blip>
          <a:stretch>
            <a:fillRect/>
          </a:stretch>
        </p:blipFill>
        <p:spPr>
          <a:xfrm>
            <a:off x="523525" y="599425"/>
            <a:ext cx="4435625" cy="4298626"/>
          </a:xfrm>
          <a:prstGeom prst="rect">
            <a:avLst/>
          </a:prstGeom>
          <a:noFill/>
          <a:ln>
            <a:noFill/>
          </a:ln>
        </p:spPr>
      </p:pic>
      <p:pic>
        <p:nvPicPr>
          <p:cNvPr id="84" name="Google Shape;84;p17"/>
          <p:cNvPicPr preferRelativeResize="0"/>
          <p:nvPr/>
        </p:nvPicPr>
        <p:blipFill>
          <a:blip r:embed="rId4">
            <a:alphaModFix/>
          </a:blip>
          <a:stretch>
            <a:fillRect/>
          </a:stretch>
        </p:blipFill>
        <p:spPr>
          <a:xfrm>
            <a:off x="5388117" y="365825"/>
            <a:ext cx="3603483" cy="4532225"/>
          </a:xfrm>
          <a:prstGeom prst="rect">
            <a:avLst/>
          </a:prstGeom>
          <a:noFill/>
          <a:ln>
            <a:noFill/>
          </a:ln>
        </p:spPr>
      </p:pic>
      <p:sp>
        <p:nvSpPr>
          <p:cNvPr id="85" name="Google Shape;85;p17"/>
          <p:cNvSpPr txBox="1"/>
          <p:nvPr/>
        </p:nvSpPr>
        <p:spPr>
          <a:xfrm>
            <a:off x="430450" y="137725"/>
            <a:ext cx="4781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10 most common </a:t>
            </a:r>
            <a:r>
              <a:rPr b="1" lang="en" sz="1800">
                <a:solidFill>
                  <a:schemeClr val="dk1"/>
                </a:solidFill>
                <a:latin typeface="Roboto"/>
                <a:ea typeface="Roboto"/>
                <a:cs typeface="Roboto"/>
                <a:sym typeface="Roboto"/>
              </a:rPr>
              <a:t>Data</a:t>
            </a:r>
            <a:r>
              <a:rPr lang="en" sz="1800">
                <a:solidFill>
                  <a:schemeClr val="dk1"/>
                </a:solidFill>
                <a:latin typeface="Roboto"/>
                <a:ea typeface="Roboto"/>
                <a:cs typeface="Roboto"/>
                <a:sym typeface="Roboto"/>
              </a:rPr>
              <a:t> Science </a:t>
            </a:r>
            <a:r>
              <a:rPr b="1" lang="en" sz="1800">
                <a:solidFill>
                  <a:schemeClr val="dk1"/>
                </a:solidFill>
                <a:latin typeface="Roboto"/>
                <a:ea typeface="Roboto"/>
                <a:cs typeface="Roboto"/>
                <a:sym typeface="Roboto"/>
              </a:rPr>
              <a:t>skills</a:t>
            </a:r>
            <a:r>
              <a:rPr lang="en" sz="1800">
                <a:solidFill>
                  <a:schemeClr val="dk1"/>
                </a:solidFill>
                <a:latin typeface="Roboto"/>
                <a:ea typeface="Roboto"/>
                <a:cs typeface="Roboto"/>
                <a:sym typeface="Roboto"/>
              </a:rPr>
              <a:t> in jobs</a:t>
            </a:r>
            <a:endParaRPr sz="18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nvSpPr>
        <p:spPr>
          <a:xfrm>
            <a:off x="488600" y="59875"/>
            <a:ext cx="79575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chemeClr val="dk1"/>
                </a:solidFill>
                <a:highlight>
                  <a:srgbClr val="FFFFFF"/>
                </a:highlight>
                <a:latin typeface="Roboto"/>
                <a:ea typeface="Roboto"/>
                <a:cs typeface="Roboto"/>
                <a:sym typeface="Roboto"/>
              </a:rPr>
              <a:t>The </a:t>
            </a:r>
            <a:r>
              <a:rPr lang="en" sz="3200" u="sng">
                <a:solidFill>
                  <a:schemeClr val="dk1"/>
                </a:solidFill>
                <a:highlight>
                  <a:srgbClr val="FFFFFF"/>
                </a:highlight>
                <a:latin typeface="Roboto"/>
                <a:ea typeface="Roboto"/>
                <a:cs typeface="Roboto"/>
                <a:sym typeface="Roboto"/>
              </a:rPr>
              <a:t>most important</a:t>
            </a:r>
            <a:r>
              <a:rPr lang="en" sz="3200">
                <a:solidFill>
                  <a:schemeClr val="dk1"/>
                </a:solidFill>
                <a:highlight>
                  <a:srgbClr val="FFFFFF"/>
                </a:highlight>
                <a:latin typeface="Roboto"/>
                <a:ea typeface="Roboto"/>
                <a:cs typeface="Roboto"/>
                <a:sym typeface="Roboto"/>
              </a:rPr>
              <a:t> lesson I will attempt to communicate in coming weeks…</a:t>
            </a:r>
            <a:endParaRPr sz="3200">
              <a:solidFill>
                <a:schemeClr val="dk1"/>
              </a:solidFill>
            </a:endParaRPr>
          </a:p>
        </p:txBody>
      </p:sp>
      <p:sp>
        <p:nvSpPr>
          <p:cNvPr id="91" name="Google Shape;91;p18"/>
          <p:cNvSpPr txBox="1"/>
          <p:nvPr/>
        </p:nvSpPr>
        <p:spPr>
          <a:xfrm>
            <a:off x="825800" y="3964400"/>
            <a:ext cx="7423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3000">
                <a:solidFill>
                  <a:schemeClr val="dk1"/>
                </a:solidFill>
                <a:highlight>
                  <a:srgbClr val="FFFFFF"/>
                </a:highlight>
                <a:latin typeface="Roboto"/>
                <a:ea typeface="Roboto"/>
                <a:cs typeface="Roboto"/>
                <a:sym typeface="Roboto"/>
              </a:rPr>
              <a:t>Do not underestimate your ability to learn programming. You </a:t>
            </a:r>
            <a:r>
              <a:rPr i="1" lang="en" sz="3000">
                <a:solidFill>
                  <a:schemeClr val="dk1"/>
                </a:solidFill>
                <a:highlight>
                  <a:srgbClr val="FFFFFF"/>
                </a:highlight>
                <a:latin typeface="Roboto"/>
                <a:ea typeface="Roboto"/>
                <a:cs typeface="Roboto"/>
                <a:sym typeface="Roboto"/>
              </a:rPr>
              <a:t>can do it. </a:t>
            </a:r>
            <a:endParaRPr i="1" sz="3000">
              <a:solidFill>
                <a:schemeClr val="dk1"/>
              </a:solidFill>
            </a:endParaRPr>
          </a:p>
        </p:txBody>
      </p:sp>
      <p:pic>
        <p:nvPicPr>
          <p:cNvPr id="92" name="Google Shape;92;p18"/>
          <p:cNvPicPr preferRelativeResize="0"/>
          <p:nvPr/>
        </p:nvPicPr>
        <p:blipFill>
          <a:blip r:embed="rId3">
            <a:alphaModFix/>
          </a:blip>
          <a:stretch>
            <a:fillRect/>
          </a:stretch>
        </p:blipFill>
        <p:spPr>
          <a:xfrm>
            <a:off x="955763" y="1179100"/>
            <a:ext cx="4279974" cy="2785299"/>
          </a:xfrm>
          <a:prstGeom prst="rect">
            <a:avLst/>
          </a:prstGeom>
          <a:noFill/>
          <a:ln>
            <a:noFill/>
          </a:ln>
        </p:spPr>
      </p:pic>
      <p:pic>
        <p:nvPicPr>
          <p:cNvPr id="93" name="Google Shape;93;p18"/>
          <p:cNvPicPr preferRelativeResize="0"/>
          <p:nvPr/>
        </p:nvPicPr>
        <p:blipFill>
          <a:blip r:embed="rId4">
            <a:alphaModFix/>
          </a:blip>
          <a:stretch>
            <a:fillRect/>
          </a:stretch>
        </p:blipFill>
        <p:spPr>
          <a:xfrm>
            <a:off x="5617736" y="1311000"/>
            <a:ext cx="3165572" cy="2386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nvSpPr>
        <p:spPr>
          <a:xfrm>
            <a:off x="476975" y="49425"/>
            <a:ext cx="85275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chemeClr val="dk1"/>
                </a:solidFill>
                <a:highlight>
                  <a:srgbClr val="FFFFFF"/>
                </a:highlight>
                <a:latin typeface="Roboto"/>
                <a:ea typeface="Roboto"/>
                <a:cs typeface="Roboto"/>
                <a:sym typeface="Roboto"/>
              </a:rPr>
              <a:t>The </a:t>
            </a:r>
            <a:r>
              <a:rPr lang="en" sz="3200" u="sng">
                <a:solidFill>
                  <a:schemeClr val="dk1"/>
                </a:solidFill>
                <a:highlight>
                  <a:srgbClr val="FFFFFF"/>
                </a:highlight>
                <a:latin typeface="Roboto"/>
                <a:ea typeface="Roboto"/>
                <a:cs typeface="Roboto"/>
                <a:sym typeface="Roboto"/>
              </a:rPr>
              <a:t>second most important</a:t>
            </a:r>
            <a:r>
              <a:rPr lang="en" sz="3200">
                <a:solidFill>
                  <a:schemeClr val="dk1"/>
                </a:solidFill>
                <a:highlight>
                  <a:srgbClr val="FFFFFF"/>
                </a:highlight>
                <a:latin typeface="Roboto"/>
                <a:ea typeface="Roboto"/>
                <a:cs typeface="Roboto"/>
                <a:sym typeface="Roboto"/>
              </a:rPr>
              <a:t> lesson I will attempt to </a:t>
            </a:r>
            <a:r>
              <a:rPr lang="en" sz="3200">
                <a:solidFill>
                  <a:schemeClr val="dk1"/>
                </a:solidFill>
                <a:highlight>
                  <a:schemeClr val="lt1"/>
                </a:highlight>
                <a:latin typeface="Roboto"/>
                <a:ea typeface="Roboto"/>
                <a:cs typeface="Roboto"/>
                <a:sym typeface="Roboto"/>
              </a:rPr>
              <a:t>communicate</a:t>
            </a:r>
            <a:r>
              <a:rPr lang="en" sz="3200">
                <a:solidFill>
                  <a:schemeClr val="dk1"/>
                </a:solidFill>
                <a:highlight>
                  <a:srgbClr val="FFFFFF"/>
                </a:highlight>
                <a:latin typeface="Roboto"/>
                <a:ea typeface="Roboto"/>
                <a:cs typeface="Roboto"/>
                <a:sym typeface="Roboto"/>
              </a:rPr>
              <a:t> in coming weeks</a:t>
            </a:r>
            <a:r>
              <a:rPr lang="en" sz="3200">
                <a:solidFill>
                  <a:schemeClr val="dk1"/>
                </a:solidFill>
                <a:highlight>
                  <a:srgbClr val="FFFFFF"/>
                </a:highlight>
                <a:latin typeface="Roboto"/>
                <a:ea typeface="Roboto"/>
                <a:cs typeface="Roboto"/>
                <a:sym typeface="Roboto"/>
              </a:rPr>
              <a:t>…</a:t>
            </a:r>
            <a:endParaRPr sz="3200">
              <a:solidFill>
                <a:schemeClr val="dk1"/>
              </a:solidFill>
            </a:endParaRPr>
          </a:p>
        </p:txBody>
      </p:sp>
      <p:sp>
        <p:nvSpPr>
          <p:cNvPr id="99" name="Google Shape;99;p19"/>
          <p:cNvSpPr txBox="1"/>
          <p:nvPr/>
        </p:nvSpPr>
        <p:spPr>
          <a:xfrm>
            <a:off x="854325" y="3073900"/>
            <a:ext cx="7408800" cy="206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3000">
                <a:solidFill>
                  <a:schemeClr val="dk1"/>
                </a:solidFill>
                <a:highlight>
                  <a:srgbClr val="FFFFFF"/>
                </a:highlight>
                <a:latin typeface="Roboto"/>
                <a:ea typeface="Roboto"/>
                <a:cs typeface="Roboto"/>
                <a:sym typeface="Roboto"/>
              </a:rPr>
              <a:t>Do not expect your instructor or this course to gift you programming skills. You will need to go for it, and learn to teach </a:t>
            </a:r>
            <a:r>
              <a:rPr i="1" lang="en" sz="3000">
                <a:solidFill>
                  <a:schemeClr val="dk1"/>
                </a:solidFill>
                <a:highlight>
                  <a:srgbClr val="FFFFFF"/>
                </a:highlight>
                <a:latin typeface="Roboto"/>
                <a:ea typeface="Roboto"/>
                <a:cs typeface="Roboto"/>
                <a:sym typeface="Roboto"/>
              </a:rPr>
              <a:t>yourself (beyond this course, and semester). </a:t>
            </a:r>
            <a:r>
              <a:rPr i="1" lang="en" sz="3200">
                <a:solidFill>
                  <a:schemeClr val="dk1"/>
                </a:solidFill>
                <a:highlight>
                  <a:srgbClr val="FFFFFF"/>
                </a:highlight>
                <a:latin typeface="Roboto"/>
                <a:ea typeface="Roboto"/>
                <a:cs typeface="Roboto"/>
                <a:sym typeface="Roboto"/>
              </a:rPr>
              <a:t> </a:t>
            </a:r>
            <a:endParaRPr i="1" sz="3200">
              <a:solidFill>
                <a:schemeClr val="dk1"/>
              </a:solidFill>
            </a:endParaRPr>
          </a:p>
        </p:txBody>
      </p:sp>
      <p:pic>
        <p:nvPicPr>
          <p:cNvPr id="100" name="Google Shape;100;p19"/>
          <p:cNvPicPr preferRelativeResize="0"/>
          <p:nvPr/>
        </p:nvPicPr>
        <p:blipFill rotWithShape="1">
          <a:blip r:embed="rId3">
            <a:alphaModFix/>
          </a:blip>
          <a:srcRect b="0" l="0" r="0" t="10546"/>
          <a:stretch/>
        </p:blipFill>
        <p:spPr>
          <a:xfrm>
            <a:off x="2608875" y="1169700"/>
            <a:ext cx="3801225" cy="1904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nvSpPr>
        <p:spPr>
          <a:xfrm>
            <a:off x="476975" y="49425"/>
            <a:ext cx="85275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chemeClr val="dk1"/>
                </a:solidFill>
                <a:highlight>
                  <a:srgbClr val="FFFFFF"/>
                </a:highlight>
                <a:latin typeface="Roboto"/>
                <a:ea typeface="Roboto"/>
                <a:cs typeface="Roboto"/>
                <a:sym typeface="Roboto"/>
              </a:rPr>
              <a:t>The </a:t>
            </a:r>
            <a:r>
              <a:rPr lang="en" sz="3200" u="sng">
                <a:solidFill>
                  <a:schemeClr val="dk1"/>
                </a:solidFill>
                <a:highlight>
                  <a:srgbClr val="FFFFFF"/>
                </a:highlight>
                <a:latin typeface="Roboto"/>
                <a:ea typeface="Roboto"/>
                <a:cs typeface="Roboto"/>
                <a:sym typeface="Roboto"/>
              </a:rPr>
              <a:t>third </a:t>
            </a:r>
            <a:r>
              <a:rPr lang="en" sz="3200" u="sng">
                <a:solidFill>
                  <a:schemeClr val="dk1"/>
                </a:solidFill>
                <a:highlight>
                  <a:srgbClr val="FFFFFF"/>
                </a:highlight>
                <a:latin typeface="Roboto"/>
                <a:ea typeface="Roboto"/>
                <a:cs typeface="Roboto"/>
                <a:sym typeface="Roboto"/>
              </a:rPr>
              <a:t>most important</a:t>
            </a:r>
            <a:r>
              <a:rPr lang="en" sz="3200">
                <a:solidFill>
                  <a:schemeClr val="dk1"/>
                </a:solidFill>
                <a:highlight>
                  <a:srgbClr val="FFFFFF"/>
                </a:highlight>
                <a:latin typeface="Roboto"/>
                <a:ea typeface="Roboto"/>
                <a:cs typeface="Roboto"/>
                <a:sym typeface="Roboto"/>
              </a:rPr>
              <a:t> lesson I will attempt to </a:t>
            </a:r>
            <a:r>
              <a:rPr lang="en" sz="3200">
                <a:solidFill>
                  <a:schemeClr val="dk1"/>
                </a:solidFill>
                <a:highlight>
                  <a:schemeClr val="lt1"/>
                </a:highlight>
                <a:latin typeface="Roboto"/>
                <a:ea typeface="Roboto"/>
                <a:cs typeface="Roboto"/>
                <a:sym typeface="Roboto"/>
              </a:rPr>
              <a:t>communicate</a:t>
            </a:r>
            <a:r>
              <a:rPr lang="en" sz="3200">
                <a:solidFill>
                  <a:schemeClr val="dk1"/>
                </a:solidFill>
                <a:highlight>
                  <a:srgbClr val="FFFFFF"/>
                </a:highlight>
                <a:latin typeface="Roboto"/>
                <a:ea typeface="Roboto"/>
                <a:cs typeface="Roboto"/>
                <a:sym typeface="Roboto"/>
              </a:rPr>
              <a:t> in coming weeks…</a:t>
            </a:r>
            <a:endParaRPr sz="3200">
              <a:solidFill>
                <a:schemeClr val="dk1"/>
              </a:solidFill>
            </a:endParaRPr>
          </a:p>
        </p:txBody>
      </p:sp>
      <p:sp>
        <p:nvSpPr>
          <p:cNvPr id="106" name="Google Shape;106;p20"/>
          <p:cNvSpPr txBox="1"/>
          <p:nvPr/>
        </p:nvSpPr>
        <p:spPr>
          <a:xfrm>
            <a:off x="1107900" y="3257000"/>
            <a:ext cx="69282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600">
                <a:solidFill>
                  <a:schemeClr val="dk1"/>
                </a:solidFill>
                <a:highlight>
                  <a:srgbClr val="FFFFFF"/>
                </a:highlight>
                <a:latin typeface="Roboto"/>
                <a:ea typeface="Roboto"/>
                <a:cs typeface="Roboto"/>
                <a:sym typeface="Roboto"/>
              </a:rPr>
              <a:t>Programming is really frustrating at first. It </a:t>
            </a:r>
            <a:r>
              <a:rPr i="1" lang="en" sz="2600">
                <a:solidFill>
                  <a:schemeClr val="dk1"/>
                </a:solidFill>
                <a:highlight>
                  <a:srgbClr val="FFFFFF"/>
                </a:highlight>
                <a:latin typeface="Roboto"/>
                <a:ea typeface="Roboto"/>
                <a:cs typeface="Roboto"/>
                <a:sym typeface="Roboto"/>
              </a:rPr>
              <a:t>becomes a happier place over time. Be patient as you train your eyes and brain to inspect code extremely closely (Where's Waldo?).</a:t>
            </a:r>
            <a:endParaRPr i="1" sz="2600">
              <a:solidFill>
                <a:schemeClr val="dk1"/>
              </a:solidFill>
            </a:endParaRPr>
          </a:p>
        </p:txBody>
      </p:sp>
      <p:pic>
        <p:nvPicPr>
          <p:cNvPr id="107" name="Google Shape;107;p20"/>
          <p:cNvPicPr preferRelativeResize="0"/>
          <p:nvPr/>
        </p:nvPicPr>
        <p:blipFill>
          <a:blip r:embed="rId3">
            <a:alphaModFix/>
          </a:blip>
          <a:stretch>
            <a:fillRect/>
          </a:stretch>
        </p:blipFill>
        <p:spPr>
          <a:xfrm>
            <a:off x="315900" y="1271448"/>
            <a:ext cx="2779726" cy="1853150"/>
          </a:xfrm>
          <a:prstGeom prst="rect">
            <a:avLst/>
          </a:prstGeom>
          <a:noFill/>
          <a:ln>
            <a:noFill/>
          </a:ln>
        </p:spPr>
      </p:pic>
      <p:pic>
        <p:nvPicPr>
          <p:cNvPr id="108" name="Google Shape;108;p20"/>
          <p:cNvPicPr preferRelativeResize="0"/>
          <p:nvPr/>
        </p:nvPicPr>
        <p:blipFill>
          <a:blip r:embed="rId4">
            <a:alphaModFix/>
          </a:blip>
          <a:stretch>
            <a:fillRect/>
          </a:stretch>
        </p:blipFill>
        <p:spPr>
          <a:xfrm>
            <a:off x="3388825" y="1303798"/>
            <a:ext cx="2685425" cy="1788475"/>
          </a:xfrm>
          <a:prstGeom prst="rect">
            <a:avLst/>
          </a:prstGeom>
          <a:noFill/>
          <a:ln>
            <a:noFill/>
          </a:ln>
        </p:spPr>
      </p:pic>
      <p:sp>
        <p:nvSpPr>
          <p:cNvPr id="109" name="Google Shape;109;p20"/>
          <p:cNvSpPr txBox="1"/>
          <p:nvPr/>
        </p:nvSpPr>
        <p:spPr>
          <a:xfrm>
            <a:off x="6259825" y="1582425"/>
            <a:ext cx="27798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111111"/>
                </a:solidFill>
                <a:latin typeface="Consolas"/>
                <a:ea typeface="Consolas"/>
                <a:cs typeface="Consolas"/>
                <a:sym typeface="Consolas"/>
              </a:rPr>
              <a:t>my_variable</a:t>
            </a:r>
            <a:r>
              <a:rPr lang="en" sz="1600">
                <a:solidFill>
                  <a:srgbClr val="003B4F"/>
                </a:solidFill>
                <a:latin typeface="Consolas"/>
                <a:ea typeface="Consolas"/>
                <a:cs typeface="Consolas"/>
                <a:sym typeface="Consolas"/>
              </a:rPr>
              <a:t> </a:t>
            </a:r>
            <a:r>
              <a:rPr lang="en" sz="1600">
                <a:solidFill>
                  <a:srgbClr val="5E5E5E"/>
                </a:solidFill>
                <a:latin typeface="Consolas"/>
                <a:ea typeface="Consolas"/>
                <a:cs typeface="Consolas"/>
                <a:sym typeface="Consolas"/>
              </a:rPr>
              <a:t>&lt;-</a:t>
            </a:r>
            <a:r>
              <a:rPr lang="en" sz="1600">
                <a:solidFill>
                  <a:srgbClr val="003B4F"/>
                </a:solidFill>
                <a:latin typeface="Consolas"/>
                <a:ea typeface="Consolas"/>
                <a:cs typeface="Consolas"/>
                <a:sym typeface="Consolas"/>
              </a:rPr>
              <a:t> </a:t>
            </a:r>
            <a:r>
              <a:rPr lang="en" sz="1600">
                <a:solidFill>
                  <a:srgbClr val="AD0000"/>
                </a:solidFill>
                <a:latin typeface="Consolas"/>
                <a:ea typeface="Consolas"/>
                <a:cs typeface="Consolas"/>
                <a:sym typeface="Consolas"/>
              </a:rPr>
              <a:t>10</a:t>
            </a:r>
            <a:endParaRPr sz="1600">
              <a:solidFill>
                <a:srgbClr val="003B4F"/>
              </a:solidFill>
              <a:latin typeface="Consolas"/>
              <a:ea typeface="Consolas"/>
              <a:cs typeface="Consolas"/>
              <a:sym typeface="Consolas"/>
            </a:endParaRPr>
          </a:p>
          <a:p>
            <a:pPr indent="0" lvl="0" marL="0" rtl="0" algn="l">
              <a:spcBef>
                <a:spcPts val="0"/>
              </a:spcBef>
              <a:spcAft>
                <a:spcPts val="0"/>
              </a:spcAft>
              <a:buNone/>
            </a:pPr>
            <a:r>
              <a:rPr lang="en" sz="1600">
                <a:solidFill>
                  <a:srgbClr val="111111"/>
                </a:solidFill>
                <a:latin typeface="Consolas"/>
                <a:ea typeface="Consolas"/>
                <a:cs typeface="Consolas"/>
                <a:sym typeface="Consolas"/>
              </a:rPr>
              <a:t>my_varıable</a:t>
            </a:r>
            <a:endParaRPr sz="1600">
              <a:solidFill>
                <a:srgbClr val="003B4F"/>
              </a:solidFill>
              <a:latin typeface="Consolas"/>
              <a:ea typeface="Consolas"/>
              <a:cs typeface="Consolas"/>
              <a:sym typeface="Consolas"/>
            </a:endParaRPr>
          </a:p>
          <a:p>
            <a:pPr indent="0" lvl="0" marL="0" rtl="0" algn="l">
              <a:spcBef>
                <a:spcPts val="0"/>
              </a:spcBef>
              <a:spcAft>
                <a:spcPts val="0"/>
              </a:spcAft>
              <a:buNone/>
            </a:pPr>
            <a:r>
              <a:rPr i="1" lang="en" sz="1600">
                <a:solidFill>
                  <a:srgbClr val="5E5E5E"/>
                </a:solidFill>
                <a:latin typeface="Consolas"/>
                <a:ea typeface="Consolas"/>
                <a:cs typeface="Consolas"/>
                <a:sym typeface="Consolas"/>
              </a:rPr>
              <a:t>#&gt; Error in eval(expr, envir, enclos): object 'my_varıable' not found</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nvSpPr>
        <p:spPr>
          <a:xfrm>
            <a:off x="348675" y="170550"/>
            <a:ext cx="68529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u="sng">
                <a:solidFill>
                  <a:schemeClr val="dk1"/>
                </a:solidFill>
                <a:highlight>
                  <a:srgbClr val="FFFFFF"/>
                </a:highlight>
                <a:latin typeface="Roboto"/>
                <a:ea typeface="Roboto"/>
                <a:cs typeface="Roboto"/>
                <a:sym typeface="Roboto"/>
              </a:rPr>
              <a:t>For this Wed</a:t>
            </a:r>
            <a:endParaRPr sz="2400" u="sng">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24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sz="2400">
                <a:solidFill>
                  <a:schemeClr val="dk1"/>
                </a:solidFill>
                <a:highlight>
                  <a:srgbClr val="FFFFFF"/>
                </a:highlight>
                <a:latin typeface="Roboto"/>
                <a:ea typeface="Roboto"/>
                <a:cs typeface="Roboto"/>
                <a:sym typeface="Roboto"/>
              </a:rPr>
              <a:t>Read Ch 1, 2, 3 of Wickham and Grolemund</a:t>
            </a:r>
            <a:endParaRPr sz="24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sz="2400">
                <a:solidFill>
                  <a:schemeClr val="dk1"/>
                </a:solidFill>
                <a:highlight>
                  <a:srgbClr val="FFFFFF"/>
                </a:highlight>
                <a:latin typeface="Roboto"/>
                <a:ea typeface="Roboto"/>
                <a:cs typeface="Roboto"/>
                <a:sym typeface="Roboto"/>
              </a:rPr>
              <a:t>1- Intro</a:t>
            </a:r>
            <a:endParaRPr sz="24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sz="2400">
                <a:solidFill>
                  <a:schemeClr val="dk1"/>
                </a:solidFill>
                <a:highlight>
                  <a:srgbClr val="FFFFFF"/>
                </a:highlight>
                <a:latin typeface="Roboto"/>
                <a:ea typeface="Roboto"/>
                <a:cs typeface="Roboto"/>
                <a:sym typeface="Roboto"/>
              </a:rPr>
              <a:t>2- Whole game- Data visualization</a:t>
            </a:r>
            <a:endParaRPr sz="24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sz="2400">
                <a:solidFill>
                  <a:schemeClr val="dk1"/>
                </a:solidFill>
                <a:highlight>
                  <a:srgbClr val="FFFFFF"/>
                </a:highlight>
                <a:latin typeface="Roboto"/>
                <a:ea typeface="Roboto"/>
                <a:cs typeface="Roboto"/>
                <a:sym typeface="Roboto"/>
              </a:rPr>
              <a:t>3- Whole game- Workflow basics</a:t>
            </a:r>
            <a:endParaRPr sz="2400">
              <a:solidFill>
                <a:schemeClr val="dk1"/>
              </a:solidFill>
            </a:endParaRPr>
          </a:p>
        </p:txBody>
      </p:sp>
      <p:pic>
        <p:nvPicPr>
          <p:cNvPr id="115" name="Google Shape;115;p21"/>
          <p:cNvPicPr preferRelativeResize="0"/>
          <p:nvPr/>
        </p:nvPicPr>
        <p:blipFill>
          <a:blip r:embed="rId3">
            <a:alphaModFix/>
          </a:blip>
          <a:stretch>
            <a:fillRect/>
          </a:stretch>
        </p:blipFill>
        <p:spPr>
          <a:xfrm>
            <a:off x="71125" y="2568825"/>
            <a:ext cx="4557399" cy="2154175"/>
          </a:xfrm>
          <a:prstGeom prst="rect">
            <a:avLst/>
          </a:prstGeom>
          <a:noFill/>
          <a:ln>
            <a:noFill/>
          </a:ln>
        </p:spPr>
      </p:pic>
      <p:pic>
        <p:nvPicPr>
          <p:cNvPr id="116" name="Google Shape;116;p21"/>
          <p:cNvPicPr preferRelativeResize="0"/>
          <p:nvPr/>
        </p:nvPicPr>
        <p:blipFill>
          <a:blip r:embed="rId4">
            <a:alphaModFix/>
          </a:blip>
          <a:stretch>
            <a:fillRect/>
          </a:stretch>
        </p:blipFill>
        <p:spPr>
          <a:xfrm>
            <a:off x="4713925" y="2670625"/>
            <a:ext cx="4345076" cy="1976173"/>
          </a:xfrm>
          <a:prstGeom prst="rect">
            <a:avLst/>
          </a:prstGeom>
          <a:noFill/>
          <a:ln>
            <a:noFill/>
          </a:ln>
        </p:spPr>
      </p:pic>
      <p:cxnSp>
        <p:nvCxnSpPr>
          <p:cNvPr id="117" name="Google Shape;117;p21"/>
          <p:cNvCxnSpPr/>
          <p:nvPr/>
        </p:nvCxnSpPr>
        <p:spPr>
          <a:xfrm>
            <a:off x="5256550" y="3138850"/>
            <a:ext cx="2871300" cy="1718400"/>
          </a:xfrm>
          <a:prstGeom prst="straightConnector1">
            <a:avLst/>
          </a:prstGeom>
          <a:noFill/>
          <a:ln cap="flat" cmpd="sng" w="76200">
            <a:solidFill>
              <a:srgbClr val="FF0000"/>
            </a:solidFill>
            <a:prstDash val="solid"/>
            <a:round/>
            <a:headEnd len="med" w="med" type="none"/>
            <a:tailEnd len="med" w="med" type="none"/>
          </a:ln>
        </p:spPr>
      </p:cxnSp>
      <p:cxnSp>
        <p:nvCxnSpPr>
          <p:cNvPr id="118" name="Google Shape;118;p21"/>
          <p:cNvCxnSpPr/>
          <p:nvPr/>
        </p:nvCxnSpPr>
        <p:spPr>
          <a:xfrm flipH="1">
            <a:off x="5154650" y="3206675"/>
            <a:ext cx="3176700" cy="1757700"/>
          </a:xfrm>
          <a:prstGeom prst="straightConnector1">
            <a:avLst/>
          </a:prstGeom>
          <a:noFill/>
          <a:ln cap="flat" cmpd="sng" w="76200">
            <a:solidFill>
              <a:srgbClr val="FF0000"/>
            </a:solidFill>
            <a:prstDash val="solid"/>
            <a:round/>
            <a:headEnd len="med" w="med" type="none"/>
            <a:tailEnd len="med" w="med" type="none"/>
          </a:ln>
        </p:spPr>
      </p:cxnSp>
      <p:sp>
        <p:nvSpPr>
          <p:cNvPr id="119" name="Google Shape;119;p21"/>
          <p:cNvSpPr/>
          <p:nvPr/>
        </p:nvSpPr>
        <p:spPr>
          <a:xfrm>
            <a:off x="48005" y="2477968"/>
            <a:ext cx="3406225" cy="488375"/>
          </a:xfrm>
          <a:custGeom>
            <a:rect b="b" l="l" r="r" t="t"/>
            <a:pathLst>
              <a:path extrusionOk="0" h="19535" w="136249">
                <a:moveTo>
                  <a:pt x="112480" y="19535"/>
                </a:moveTo>
                <a:cubicBezTo>
                  <a:pt x="120764" y="18155"/>
                  <a:pt x="138034" y="18638"/>
                  <a:pt x="135994" y="10492"/>
                </a:cubicBezTo>
                <a:cubicBezTo>
                  <a:pt x="131810" y="-6216"/>
                  <a:pt x="101787" y="6181"/>
                  <a:pt x="84898" y="2805"/>
                </a:cubicBezTo>
                <a:cubicBezTo>
                  <a:pt x="73788" y="584"/>
                  <a:pt x="62314" y="544"/>
                  <a:pt x="50985" y="544"/>
                </a:cubicBezTo>
                <a:cubicBezTo>
                  <a:pt x="46904" y="544"/>
                  <a:pt x="42778" y="2248"/>
                  <a:pt x="38776" y="1448"/>
                </a:cubicBezTo>
                <a:cubicBezTo>
                  <a:pt x="25903" y="-1125"/>
                  <a:pt x="7619" y="-886"/>
                  <a:pt x="341" y="10040"/>
                </a:cubicBezTo>
                <a:cubicBezTo>
                  <a:pt x="-1583" y="12928"/>
                  <a:pt x="5462" y="15918"/>
                  <a:pt x="8932" y="15918"/>
                </a:cubicBezTo>
                <a:cubicBezTo>
                  <a:pt x="19634" y="15918"/>
                  <a:pt x="30335" y="15918"/>
                  <a:pt x="41037" y="15918"/>
                </a:cubicBezTo>
                <a:cubicBezTo>
                  <a:pt x="56112" y="15918"/>
                  <a:pt x="71295" y="13145"/>
                  <a:pt x="86254" y="15014"/>
                </a:cubicBezTo>
                <a:cubicBezTo>
                  <a:pt x="97422" y="16410"/>
                  <a:pt x="108460" y="19535"/>
                  <a:pt x="119715" y="19535"/>
                </a:cubicBezTo>
              </a:path>
            </a:pathLst>
          </a:custGeom>
          <a:noFill/>
          <a:ln cap="flat" cmpd="sng" w="38100">
            <a:solidFill>
              <a:schemeClr val="dk2"/>
            </a:solidFill>
            <a:prstDash val="solid"/>
            <a:round/>
            <a:headEnd len="med" w="med" type="none"/>
            <a:tailEnd len="med" w="med" type="none"/>
          </a:ln>
        </p:spPr>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